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2" r:id="rId5"/>
    <p:sldId id="261" r:id="rId6"/>
    <p:sldId id="265" r:id="rId7"/>
    <p:sldId id="321" r:id="rId8"/>
    <p:sldId id="274" r:id="rId9"/>
    <p:sldId id="327" r:id="rId10"/>
    <p:sldId id="313" r:id="rId11"/>
    <p:sldId id="326" r:id="rId12"/>
    <p:sldId id="325" r:id="rId13"/>
    <p:sldId id="324" r:id="rId14"/>
    <p:sldId id="323" r:id="rId15"/>
    <p:sldId id="322" r:id="rId16"/>
    <p:sldId id="320" r:id="rId17"/>
    <p:sldId id="257" r:id="rId18"/>
    <p:sldId id="278" r:id="rId19"/>
    <p:sldId id="293" r:id="rId20"/>
    <p:sldId id="303" r:id="rId21"/>
    <p:sldId id="304" r:id="rId22"/>
    <p:sldId id="271" r:id="rId23"/>
    <p:sldId id="282" r:id="rId24"/>
    <p:sldId id="272" r:id="rId25"/>
    <p:sldId id="305" r:id="rId26"/>
    <p:sldId id="263" r:id="rId27"/>
    <p:sldId id="306" r:id="rId28"/>
    <p:sldId id="291" r:id="rId29"/>
  </p:sldIdLst>
  <p:sldSz cx="9144000" cy="5141913"/>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
          <p15:clr>
            <a:srgbClr val="A4A3A4"/>
          </p15:clr>
        </p15:guide>
        <p15:guide id="2" pos="57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bscenter" initials="g" lastIdx="1" clrIdx="0">
    <p:extLst>
      <p:ext uri="{19B8F6BF-5375-455C-9EA6-DF929625EA0E}">
        <p15:presenceInfo xmlns:p15="http://schemas.microsoft.com/office/powerpoint/2012/main" userId="acd8e11d201750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C00"/>
    <a:srgbClr val="8E6C00"/>
    <a:srgbClr val="EEB500"/>
    <a:srgbClr val="CC9900"/>
    <a:srgbClr val="F3B10D"/>
    <a:srgbClr val="E08624"/>
    <a:srgbClr val="D20000"/>
    <a:srgbClr val="FBE9F2"/>
    <a:srgbClr val="FFCC99"/>
    <a:srgbClr val="8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8" autoAdjust="0"/>
    <p:restoredTop sz="94660" autoAdjust="0"/>
  </p:normalViewPr>
  <p:slideViewPr>
    <p:cSldViewPr showGuides="1">
      <p:cViewPr varScale="1">
        <p:scale>
          <a:sx n="141" d="100"/>
          <a:sy n="141" d="100"/>
        </p:scale>
        <p:origin x="960" y="120"/>
      </p:cViewPr>
      <p:guideLst>
        <p:guide orient="horz" pos="258"/>
        <p:guide pos="57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6T15:16:49.729" idx="1">
    <p:pos x="5996" y="624"/>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0D155-6FFF-44D3-B00A-FBC2BAA11346}" type="datetimeFigureOut">
              <a:rPr lang="zh-CN" altLang="en-US" smtClean="0"/>
              <a:t>2021/12/18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9BDE4-701F-4D16-9C33-9FA6D2A570CE}" type="slidenum">
              <a:rPr lang="zh-CN" altLang="en-US" smtClean="0"/>
              <a:t>‹#›</a:t>
            </a:fld>
            <a:endParaRPr lang="zh-CN" altLang="en-US"/>
          </a:p>
        </p:txBody>
      </p:sp>
    </p:spTree>
    <p:extLst>
      <p:ext uri="{BB962C8B-B14F-4D97-AF65-F5344CB8AC3E}">
        <p14:creationId xmlns:p14="http://schemas.microsoft.com/office/powerpoint/2010/main" val="356739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a:t>
            </a:fld>
            <a:endParaRPr lang="zh-CN" altLang="en-US"/>
          </a:p>
        </p:txBody>
      </p:sp>
    </p:spTree>
    <p:extLst>
      <p:ext uri="{BB962C8B-B14F-4D97-AF65-F5344CB8AC3E}">
        <p14:creationId xmlns:p14="http://schemas.microsoft.com/office/powerpoint/2010/main" val="6131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a:t>
            </a:r>
          </a:p>
          <a:p>
            <a:r>
              <a:rPr lang="en-IN" dirty="0"/>
              <a:t>https://pixabay.com/en/man-male-adult-person-caucasian-1209494/</a:t>
            </a:r>
          </a:p>
          <a:p>
            <a:r>
              <a:rPr lang="en-IN" dirty="0"/>
              <a:t>https://pixabay.com/en/beard-business-business-people-2286446/</a:t>
            </a:r>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145765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119018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130132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22</a:t>
            </a:fld>
            <a:endParaRPr lang="zh-CN" altLang="en-US"/>
          </a:p>
        </p:txBody>
      </p:sp>
    </p:spTree>
    <p:extLst>
      <p:ext uri="{BB962C8B-B14F-4D97-AF65-F5344CB8AC3E}">
        <p14:creationId xmlns:p14="http://schemas.microsoft.com/office/powerpoint/2010/main" val="410166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https://pixabay.com/en/winning-motivation-succeed-man-1529402/</a:t>
            </a:r>
          </a:p>
          <a:p>
            <a:r>
              <a:rPr lang="en-IN" dirty="0"/>
              <a:t>https://pixabay.com/en/action-brainstorming-business-3435773/</a:t>
            </a:r>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74588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24</a:t>
            </a:fld>
            <a:endParaRPr lang="zh-CN" altLang="en-US"/>
          </a:p>
        </p:txBody>
      </p:sp>
    </p:spTree>
    <p:extLst>
      <p:ext uri="{BB962C8B-B14F-4D97-AF65-F5344CB8AC3E}">
        <p14:creationId xmlns:p14="http://schemas.microsoft.com/office/powerpoint/2010/main" val="297562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5655B-22E0-4F5D-A514-9BE064801694}" type="slidenum">
              <a:rPr lang="zh-CN" altLang="en-US" smtClean="0"/>
              <a:t>25</a:t>
            </a:fld>
            <a:endParaRPr lang="zh-CN" altLang="en-US"/>
          </a:p>
        </p:txBody>
      </p:sp>
    </p:spTree>
    <p:extLst>
      <p:ext uri="{BB962C8B-B14F-4D97-AF65-F5344CB8AC3E}">
        <p14:creationId xmlns:p14="http://schemas.microsoft.com/office/powerpoint/2010/main" val="162382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26</a:t>
            </a:fld>
            <a:endParaRPr lang="zh-CN" altLang="en-US"/>
          </a:p>
        </p:txBody>
      </p:sp>
    </p:spTree>
    <p:extLst>
      <p:ext uri="{BB962C8B-B14F-4D97-AF65-F5344CB8AC3E}">
        <p14:creationId xmlns:p14="http://schemas.microsoft.com/office/powerpoint/2010/main" val="122639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0688">
              <a:defRPr/>
            </a:pPr>
            <a:r>
              <a:rPr lang="en-IN" dirty="0"/>
              <a:t>Source Image:-</a:t>
            </a:r>
          </a:p>
          <a:p>
            <a:r>
              <a:rPr lang="en-IN" dirty="0"/>
              <a:t>https://pixabay.com/en/application-bewerbungsfoto-startup-1934972/</a:t>
            </a:r>
          </a:p>
          <a:p>
            <a:r>
              <a:rPr lang="en-IN" dirty="0"/>
              <a:t>https://pixabay.com/en/adult-bald-beard-corporate-1868750/</a:t>
            </a:r>
          </a:p>
          <a:p>
            <a:r>
              <a:rPr lang="en-IN" dirty="0"/>
              <a:t>https://pixabay.com/en/business-businessman-chair-computer-1839191/</a:t>
            </a:r>
          </a:p>
          <a:p>
            <a:r>
              <a:rPr lang="en-IN" dirty="0"/>
              <a:t>https://pixabay.com/en/beard-business-business-people-2286446/</a:t>
            </a:r>
          </a:p>
        </p:txBody>
      </p:sp>
      <p:sp>
        <p:nvSpPr>
          <p:cNvPr id="4" name="Slide Number Placeholder 3"/>
          <p:cNvSpPr>
            <a:spLocks noGrp="1"/>
          </p:cNvSpPr>
          <p:nvPr>
            <p:ph type="sldNum" sz="quarter" idx="5"/>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19104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28</a:t>
            </a:fld>
            <a:endParaRPr lang="zh-CN" altLang="en-US"/>
          </a:p>
        </p:txBody>
      </p:sp>
    </p:spTree>
    <p:extLst>
      <p:ext uri="{BB962C8B-B14F-4D97-AF65-F5344CB8AC3E}">
        <p14:creationId xmlns:p14="http://schemas.microsoft.com/office/powerpoint/2010/main" val="21418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5655B-22E0-4F5D-A514-9BE064801694}" type="slidenum">
              <a:rPr lang="zh-CN" altLang="en-US" smtClean="0"/>
              <a:t>10</a:t>
            </a:fld>
            <a:endParaRPr lang="zh-CN" altLang="en-US"/>
          </a:p>
        </p:txBody>
      </p:sp>
    </p:spTree>
    <p:extLst>
      <p:ext uri="{BB962C8B-B14F-4D97-AF65-F5344CB8AC3E}">
        <p14:creationId xmlns:p14="http://schemas.microsoft.com/office/powerpoint/2010/main" val="215965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11</a:t>
            </a:fld>
            <a:endParaRPr lang="zh-CN" altLang="en-US"/>
          </a:p>
        </p:txBody>
      </p:sp>
    </p:spTree>
    <p:extLst>
      <p:ext uri="{BB962C8B-B14F-4D97-AF65-F5344CB8AC3E}">
        <p14:creationId xmlns:p14="http://schemas.microsoft.com/office/powerpoint/2010/main" val="2889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12</a:t>
            </a:fld>
            <a:endParaRPr lang="zh-CN" altLang="en-US"/>
          </a:p>
        </p:txBody>
      </p:sp>
    </p:spTree>
    <p:extLst>
      <p:ext uri="{BB962C8B-B14F-4D97-AF65-F5344CB8AC3E}">
        <p14:creationId xmlns:p14="http://schemas.microsoft.com/office/powerpoint/2010/main" val="353046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5655B-22E0-4F5D-A514-9BE064801694}" type="slidenum">
              <a:rPr lang="zh-CN" altLang="en-US" smtClean="0"/>
              <a:t>13</a:t>
            </a:fld>
            <a:endParaRPr lang="zh-CN" altLang="en-US"/>
          </a:p>
        </p:txBody>
      </p:sp>
    </p:spTree>
    <p:extLst>
      <p:ext uri="{BB962C8B-B14F-4D97-AF65-F5344CB8AC3E}">
        <p14:creationId xmlns:p14="http://schemas.microsoft.com/office/powerpoint/2010/main" val="272638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14</a:t>
            </a:fld>
            <a:endParaRPr lang="zh-CN" altLang="en-US"/>
          </a:p>
        </p:txBody>
      </p:sp>
    </p:spTree>
    <p:extLst>
      <p:ext uri="{BB962C8B-B14F-4D97-AF65-F5344CB8AC3E}">
        <p14:creationId xmlns:p14="http://schemas.microsoft.com/office/powerpoint/2010/main" val="259331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16</a:t>
            </a:fld>
            <a:endParaRPr lang="zh-CN" altLang="en-US"/>
          </a:p>
        </p:txBody>
      </p:sp>
    </p:spTree>
    <p:extLst>
      <p:ext uri="{BB962C8B-B14F-4D97-AF65-F5344CB8AC3E}">
        <p14:creationId xmlns:p14="http://schemas.microsoft.com/office/powerpoint/2010/main" val="56883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17</a:t>
            </a:fld>
            <a:endParaRPr lang="zh-CN" altLang="en-US"/>
          </a:p>
        </p:txBody>
      </p:sp>
    </p:spTree>
    <p:extLst>
      <p:ext uri="{BB962C8B-B14F-4D97-AF65-F5344CB8AC3E}">
        <p14:creationId xmlns:p14="http://schemas.microsoft.com/office/powerpoint/2010/main" val="379473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0688">
              <a:defRPr/>
            </a:pPr>
            <a:r>
              <a:rPr lang="en-IN" dirty="0"/>
              <a:t>Source Image:-</a:t>
            </a:r>
          </a:p>
          <a:p>
            <a:r>
              <a:rPr lang="en-IN" dirty="0"/>
              <a:t>https://pixabay.com/en/young-woman-girl-lady-female-work-791849/</a:t>
            </a:r>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51305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326"/>
            <a:ext cx="7772400" cy="1102179"/>
          </a:xfrm>
        </p:spPr>
        <p:txBody>
          <a:bodyPr/>
          <a:lstStyle/>
          <a:p>
            <a:r>
              <a:rPr lang="zh-CN" altLang="en-US"/>
              <a:t>单击此处编辑母版标题样式</a:t>
            </a:r>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1956573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53059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15"/>
            <a:ext cx="2057400" cy="438729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15"/>
            <a:ext cx="6019800" cy="438729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34437754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nders">
    <p:bg>
      <p:bgPr>
        <a:gradFill>
          <a:gsLst>
            <a:gs pos="0">
              <a:schemeClr val="accent1"/>
            </a:gs>
            <a:gs pos="71000">
              <a:schemeClr val="accent4"/>
            </a:gs>
          </a:gsLst>
          <a:lin ang="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6" name="Picture Placeholder 5">
            <a:extLst>
              <a:ext uri="{FF2B5EF4-FFF2-40B4-BE49-F238E27FC236}">
                <a16:creationId xmlns:a16="http://schemas.microsoft.com/office/drawing/2014/main" id="{E40891C5-DC43-4375-8CB0-C34E2AA0AF24}"/>
              </a:ext>
            </a:extLst>
          </p:cNvPr>
          <p:cNvSpPr>
            <a:spLocks noGrp="1"/>
          </p:cNvSpPr>
          <p:nvPr>
            <p:ph type="pic" sz="quarter" idx="13"/>
          </p:nvPr>
        </p:nvSpPr>
        <p:spPr>
          <a:xfrm>
            <a:off x="2797321" y="822093"/>
            <a:ext cx="1885434" cy="1882976"/>
          </a:xfrm>
          <a:prstGeom prst="roundRect">
            <a:avLst/>
          </a:prstGeom>
        </p:spPr>
        <p:txBody>
          <a:bodyPr anchor="ctr"/>
          <a:lstStyle>
            <a:lvl1pPr marL="0" indent="0" algn="ctr">
              <a:buNone/>
              <a:defRPr/>
            </a:lvl1pPr>
          </a:lstStyle>
          <a:p>
            <a:endParaRPr lang="en-IN"/>
          </a:p>
        </p:txBody>
      </p:sp>
      <p:sp>
        <p:nvSpPr>
          <p:cNvPr id="7" name="Picture Placeholder 5">
            <a:extLst>
              <a:ext uri="{FF2B5EF4-FFF2-40B4-BE49-F238E27FC236}">
                <a16:creationId xmlns:a16="http://schemas.microsoft.com/office/drawing/2014/main" id="{3D9E54CC-1FF9-41BA-94DE-553EC6ED422C}"/>
              </a:ext>
            </a:extLst>
          </p:cNvPr>
          <p:cNvSpPr>
            <a:spLocks noGrp="1"/>
          </p:cNvSpPr>
          <p:nvPr>
            <p:ph type="pic" sz="quarter" idx="14"/>
          </p:nvPr>
        </p:nvSpPr>
        <p:spPr>
          <a:xfrm>
            <a:off x="4444307" y="2254796"/>
            <a:ext cx="1885434" cy="1882976"/>
          </a:xfrm>
          <a:prstGeom prst="roundRect">
            <a:avLst/>
          </a:prstGeom>
        </p:spPr>
        <p:txBody>
          <a:bodyPr anchor="ctr"/>
          <a:lstStyle>
            <a:lvl1pPr marL="0" indent="0" algn="ctr">
              <a:buNone/>
              <a:defRPr/>
            </a:lvl1pPr>
          </a:lstStyle>
          <a:p>
            <a:endParaRPr lang="en-IN"/>
          </a:p>
        </p:txBody>
      </p:sp>
      <p:sp>
        <p:nvSpPr>
          <p:cNvPr id="9" name="Title 1">
            <a:extLst>
              <a:ext uri="{FF2B5EF4-FFF2-40B4-BE49-F238E27FC236}">
                <a16:creationId xmlns:a16="http://schemas.microsoft.com/office/drawing/2014/main" id="{CC3A233E-3F5D-4841-9CB2-E15E4A8BEB71}"/>
              </a:ext>
            </a:extLst>
          </p:cNvPr>
          <p:cNvSpPr>
            <a:spLocks noGrp="1"/>
          </p:cNvSpPr>
          <p:nvPr>
            <p:ph type="title"/>
          </p:nvPr>
        </p:nvSpPr>
        <p:spPr>
          <a:xfrm>
            <a:off x="457200" y="205916"/>
            <a:ext cx="8229600" cy="533146"/>
          </a:xfrm>
        </p:spPr>
        <p:txBody>
          <a:bodyPr>
            <a:noAutofit/>
          </a:bodyPr>
          <a:lstStyle>
            <a:lvl1pPr>
              <a:defRPr sz="2699">
                <a:solidFill>
                  <a:schemeClr val="bg1"/>
                </a:solidFill>
              </a:defRPr>
            </a:lvl1pPr>
          </a:lstStyle>
          <a:p>
            <a:r>
              <a:rPr lang="en-US"/>
              <a:t>Click to edit Master title style</a:t>
            </a:r>
          </a:p>
        </p:txBody>
      </p:sp>
    </p:spTree>
    <p:extLst>
      <p:ext uri="{BB962C8B-B14F-4D97-AF65-F5344CB8AC3E}">
        <p14:creationId xmlns:p14="http://schemas.microsoft.com/office/powerpoint/2010/main" val="243333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6741"/>
            <a:ext cx="8229600" cy="533146"/>
          </a:xfrm>
        </p:spPr>
        <p:txBody>
          <a:bodyPr>
            <a:noAutofit/>
          </a:bodyPr>
          <a:lstStyle>
            <a:lvl1pPr>
              <a:defRPr sz="2399"/>
            </a:lvl1pPr>
          </a:lstStyle>
          <a:p>
            <a:r>
              <a:rPr lang="en-US" dirty="0"/>
              <a:t>Click to edit Master title style</a:t>
            </a:r>
          </a:p>
        </p:txBody>
      </p:sp>
      <p:sp>
        <p:nvSpPr>
          <p:cNvPr id="18" name="Picture Placeholder 13">
            <a:extLst>
              <a:ext uri="{FF2B5EF4-FFF2-40B4-BE49-F238E27FC236}">
                <a16:creationId xmlns:a16="http://schemas.microsoft.com/office/drawing/2014/main" id="{445646BC-75D9-4A5B-B35E-624B24B5AE98}"/>
              </a:ext>
            </a:extLst>
          </p:cNvPr>
          <p:cNvSpPr>
            <a:spLocks noGrp="1"/>
          </p:cNvSpPr>
          <p:nvPr>
            <p:ph type="pic" sz="quarter" idx="13"/>
          </p:nvPr>
        </p:nvSpPr>
        <p:spPr>
          <a:xfrm>
            <a:off x="3262376" y="781810"/>
            <a:ext cx="985103" cy="985485"/>
          </a:xfrm>
          <a:prstGeom prst="ellipse">
            <a:avLst/>
          </a:prstGeom>
          <a:solidFill>
            <a:schemeClr val="accent6"/>
          </a:solidFill>
          <a:effectLst>
            <a:outerShdw blurRad="63500" dist="38100" dir="5400000" algn="t" rotWithShape="0">
              <a:prstClr val="black">
                <a:alpha val="30000"/>
              </a:prstClr>
            </a:outerShdw>
          </a:effectLst>
        </p:spPr>
        <p:txBody>
          <a:bodyPr anchor="ctr">
            <a:normAutofit/>
          </a:bodyPr>
          <a:lstStyle>
            <a:lvl1pPr marL="0" indent="0" algn="ctr">
              <a:buNone/>
              <a:defRPr sz="1050">
                <a:solidFill>
                  <a:schemeClr val="tx1">
                    <a:lumMod val="75000"/>
                    <a:lumOff val="25000"/>
                  </a:schemeClr>
                </a:solidFill>
                <a:latin typeface="Open Sans"/>
              </a:defRPr>
            </a:lvl1pPr>
          </a:lstStyle>
          <a:p>
            <a:endParaRPr lang="en-IN" dirty="0"/>
          </a:p>
        </p:txBody>
      </p:sp>
      <p:sp>
        <p:nvSpPr>
          <p:cNvPr id="19" name="Picture Placeholder 13">
            <a:extLst>
              <a:ext uri="{FF2B5EF4-FFF2-40B4-BE49-F238E27FC236}">
                <a16:creationId xmlns:a16="http://schemas.microsoft.com/office/drawing/2014/main" id="{6FD60AAA-A69A-4EF2-A764-8DDCEFCDFB78}"/>
              </a:ext>
            </a:extLst>
          </p:cNvPr>
          <p:cNvSpPr>
            <a:spLocks noGrp="1"/>
          </p:cNvSpPr>
          <p:nvPr>
            <p:ph type="pic" sz="quarter" idx="14"/>
          </p:nvPr>
        </p:nvSpPr>
        <p:spPr>
          <a:xfrm>
            <a:off x="739159" y="2127614"/>
            <a:ext cx="751566" cy="751857"/>
          </a:xfrm>
          <a:prstGeom prst="ellipse">
            <a:avLst/>
          </a:prstGeom>
          <a:solidFill>
            <a:schemeClr val="accent5"/>
          </a:solidFill>
          <a:effectLst>
            <a:outerShdw blurRad="63500" dist="38100" dir="5400000" algn="t" rotWithShape="0">
              <a:prstClr val="black">
                <a:alpha val="30000"/>
              </a:prstClr>
            </a:outerShdw>
          </a:effectLst>
        </p:spPr>
        <p:txBody>
          <a:bodyPr anchor="ctr">
            <a:normAutofit/>
          </a:bodyPr>
          <a:lstStyle>
            <a:lvl1pPr marL="0" indent="0" algn="ctr">
              <a:buNone/>
              <a:defRPr sz="1050">
                <a:solidFill>
                  <a:schemeClr val="tx1">
                    <a:lumMod val="75000"/>
                    <a:lumOff val="25000"/>
                  </a:schemeClr>
                </a:solidFill>
                <a:latin typeface="Open Sans"/>
              </a:defRPr>
            </a:lvl1pPr>
          </a:lstStyle>
          <a:p>
            <a:endParaRPr lang="en-IN" dirty="0"/>
          </a:p>
        </p:txBody>
      </p:sp>
      <p:sp>
        <p:nvSpPr>
          <p:cNvPr id="20" name="Picture Placeholder 13">
            <a:extLst>
              <a:ext uri="{FF2B5EF4-FFF2-40B4-BE49-F238E27FC236}">
                <a16:creationId xmlns:a16="http://schemas.microsoft.com/office/drawing/2014/main" id="{559D99F6-69F7-4871-B01E-83E06BCF0FE5}"/>
              </a:ext>
            </a:extLst>
          </p:cNvPr>
          <p:cNvSpPr>
            <a:spLocks noGrp="1"/>
          </p:cNvSpPr>
          <p:nvPr>
            <p:ph type="pic" sz="quarter" idx="15"/>
          </p:nvPr>
        </p:nvSpPr>
        <p:spPr>
          <a:xfrm>
            <a:off x="3391610" y="2127614"/>
            <a:ext cx="751566" cy="751857"/>
          </a:xfrm>
          <a:prstGeom prst="ellipse">
            <a:avLst/>
          </a:prstGeom>
          <a:solidFill>
            <a:schemeClr val="accent5"/>
          </a:solidFill>
          <a:effectLst>
            <a:outerShdw blurRad="63500" dist="38100" dir="5400000" algn="t" rotWithShape="0">
              <a:prstClr val="black">
                <a:alpha val="30000"/>
              </a:prstClr>
            </a:outerShdw>
          </a:effectLst>
        </p:spPr>
        <p:txBody>
          <a:bodyPr anchor="ctr">
            <a:normAutofit/>
          </a:bodyPr>
          <a:lstStyle>
            <a:lvl1pPr marL="0" indent="0" algn="ctr">
              <a:buNone/>
              <a:defRPr sz="1050">
                <a:solidFill>
                  <a:schemeClr val="tx1">
                    <a:lumMod val="75000"/>
                    <a:lumOff val="25000"/>
                  </a:schemeClr>
                </a:solidFill>
                <a:latin typeface="Open Sans"/>
              </a:defRPr>
            </a:lvl1pPr>
          </a:lstStyle>
          <a:p>
            <a:endParaRPr lang="en-IN"/>
          </a:p>
        </p:txBody>
      </p:sp>
      <p:sp>
        <p:nvSpPr>
          <p:cNvPr id="21" name="Picture Placeholder 13">
            <a:extLst>
              <a:ext uri="{FF2B5EF4-FFF2-40B4-BE49-F238E27FC236}">
                <a16:creationId xmlns:a16="http://schemas.microsoft.com/office/drawing/2014/main" id="{37041219-4642-440A-AE9C-4D469A8EC33C}"/>
              </a:ext>
            </a:extLst>
          </p:cNvPr>
          <p:cNvSpPr>
            <a:spLocks noGrp="1"/>
          </p:cNvSpPr>
          <p:nvPr>
            <p:ph type="pic" sz="quarter" idx="16"/>
          </p:nvPr>
        </p:nvSpPr>
        <p:spPr>
          <a:xfrm>
            <a:off x="6036438" y="2127614"/>
            <a:ext cx="751566" cy="751857"/>
          </a:xfrm>
          <a:prstGeom prst="ellipse">
            <a:avLst/>
          </a:prstGeom>
          <a:solidFill>
            <a:schemeClr val="accent5"/>
          </a:solidFill>
          <a:effectLst>
            <a:outerShdw blurRad="63500" dist="38100" dir="5400000" algn="t" rotWithShape="0">
              <a:prstClr val="black">
                <a:alpha val="30000"/>
              </a:prstClr>
            </a:outerShdw>
          </a:effectLst>
        </p:spPr>
        <p:txBody>
          <a:bodyPr anchor="ctr">
            <a:normAutofit/>
          </a:bodyPr>
          <a:lstStyle>
            <a:lvl1pPr marL="0" indent="0" algn="ctr">
              <a:buNone/>
              <a:defRPr sz="1050">
                <a:solidFill>
                  <a:schemeClr val="tx1">
                    <a:lumMod val="75000"/>
                    <a:lumOff val="25000"/>
                  </a:schemeClr>
                </a:solidFill>
                <a:latin typeface="Open Sans"/>
              </a:defRPr>
            </a:lvl1pPr>
          </a:lstStyle>
          <a:p>
            <a:endParaRPr lang="en-IN"/>
          </a:p>
        </p:txBody>
      </p:sp>
    </p:spTree>
    <p:extLst>
      <p:ext uri="{BB962C8B-B14F-4D97-AF65-F5344CB8AC3E}">
        <p14:creationId xmlns:p14="http://schemas.microsoft.com/office/powerpoint/2010/main" val="320498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ground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FBD67AF-129E-43C6-A6A6-CCF84D304A86}"/>
              </a:ext>
            </a:extLst>
          </p:cNvPr>
          <p:cNvSpPr>
            <a:spLocks noGrp="1"/>
          </p:cNvSpPr>
          <p:nvPr>
            <p:ph type="pic" sz="quarter" idx="13"/>
          </p:nvPr>
        </p:nvSpPr>
        <p:spPr>
          <a:xfrm>
            <a:off x="0" y="0"/>
            <a:ext cx="9144000" cy="5141913"/>
          </a:xfrm>
        </p:spPr>
        <p:txBody>
          <a:bodyPr anchor="ctr"/>
          <a:lstStyle>
            <a:lvl1pPr marL="0" indent="0" algn="ctr">
              <a:buNone/>
              <a:defRPr/>
            </a:lvl1pPr>
          </a:lstStyle>
          <a:p>
            <a:endParaRPr lang="en-IN"/>
          </a:p>
        </p:txBody>
      </p:sp>
      <p:sp>
        <p:nvSpPr>
          <p:cNvPr id="2" name="Date Placeholder 1"/>
          <p:cNvSpPr>
            <a:spLocks noGrp="1"/>
          </p:cNvSpPr>
          <p:nvPr>
            <p:ph type="dt" sz="half" idx="10"/>
          </p:nvPr>
        </p:nvSpPr>
        <p:spPr/>
        <p:txBody>
          <a:bodyPr/>
          <a:lstStyle/>
          <a:p>
            <a:fld id="{425404F2-BE9A-4460-8815-8F645183555F}"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38232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sion And Miss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41AB37-4147-44E8-B7BC-1FB1F5575EC0}"/>
              </a:ext>
            </a:extLst>
          </p:cNvPr>
          <p:cNvSpPr>
            <a:spLocks noGrp="1"/>
          </p:cNvSpPr>
          <p:nvPr>
            <p:ph type="pic" sz="quarter" idx="13"/>
          </p:nvPr>
        </p:nvSpPr>
        <p:spPr>
          <a:xfrm>
            <a:off x="-1" y="0"/>
            <a:ext cx="4580813" cy="5141913"/>
          </a:xfrm>
        </p:spPr>
        <p:txBody>
          <a:bodyPr>
            <a:normAutofit/>
          </a:bodyPr>
          <a:lstStyle>
            <a:lvl1pPr marL="0" indent="0">
              <a:buNone/>
              <a:defRPr sz="2099"/>
            </a:lvl1pPr>
          </a:lstStyle>
          <a:p>
            <a:endParaRPr lang="en-IN"/>
          </a:p>
        </p:txBody>
      </p:sp>
      <p:sp>
        <p:nvSpPr>
          <p:cNvPr id="15" name="Picture Placeholder 5">
            <a:extLst>
              <a:ext uri="{FF2B5EF4-FFF2-40B4-BE49-F238E27FC236}">
                <a16:creationId xmlns:a16="http://schemas.microsoft.com/office/drawing/2014/main" id="{0A273D66-5497-4036-A157-D2479EE34A9F}"/>
              </a:ext>
            </a:extLst>
          </p:cNvPr>
          <p:cNvSpPr>
            <a:spLocks noGrp="1"/>
          </p:cNvSpPr>
          <p:nvPr>
            <p:ph type="pic" sz="quarter" idx="15"/>
          </p:nvPr>
        </p:nvSpPr>
        <p:spPr>
          <a:xfrm>
            <a:off x="4563187" y="0"/>
            <a:ext cx="4580813" cy="5141913"/>
          </a:xfrm>
        </p:spPr>
        <p:txBody>
          <a:bodyPr>
            <a:normAutofit/>
          </a:bodyPr>
          <a:lstStyle>
            <a:lvl1pPr marL="0" indent="0">
              <a:buNone/>
              <a:defRPr sz="2099"/>
            </a:lvl1pPr>
          </a:lstStyle>
          <a:p>
            <a:endParaRPr lang="en-IN"/>
          </a:p>
        </p:txBody>
      </p:sp>
    </p:spTree>
    <p:extLst>
      <p:ext uri="{BB962C8B-B14F-4D97-AF65-F5344CB8AC3E}">
        <p14:creationId xmlns:p14="http://schemas.microsoft.com/office/powerpoint/2010/main" val="46888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Cli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176741"/>
            <a:ext cx="8229600" cy="533146"/>
          </a:xfrm>
        </p:spPr>
        <p:txBody>
          <a:bodyPr>
            <a:noAutofit/>
          </a:bodyPr>
          <a:lstStyle>
            <a:lvl1pPr>
              <a:defRPr sz="2399"/>
            </a:lvl1pPr>
          </a:lstStyle>
          <a:p>
            <a:r>
              <a:rPr lang="en-US" dirty="0"/>
              <a:t>Click to edit Master title style</a:t>
            </a:r>
          </a:p>
        </p:txBody>
      </p:sp>
      <p:sp>
        <p:nvSpPr>
          <p:cNvPr id="8" name="Picture Placeholder 7">
            <a:extLst>
              <a:ext uri="{FF2B5EF4-FFF2-40B4-BE49-F238E27FC236}">
                <a16:creationId xmlns:a16="http://schemas.microsoft.com/office/drawing/2014/main" id="{BAEA1CD7-EBA8-49E7-8F70-ACC299BFE24B}"/>
              </a:ext>
            </a:extLst>
          </p:cNvPr>
          <p:cNvSpPr>
            <a:spLocks noGrp="1"/>
          </p:cNvSpPr>
          <p:nvPr>
            <p:ph type="pic" sz="quarter" idx="13"/>
          </p:nvPr>
        </p:nvSpPr>
        <p:spPr>
          <a:xfrm>
            <a:off x="0" y="1133497"/>
            <a:ext cx="2231401" cy="2085331"/>
          </a:xfrm>
        </p:spPr>
        <p:txBody>
          <a:bodyPr anchor="ctr">
            <a:normAutofit/>
          </a:bodyPr>
          <a:lstStyle>
            <a:lvl1pPr marL="0" indent="0" algn="ctr">
              <a:buNone/>
              <a:defRPr sz="1350">
                <a:latin typeface="Open Sans"/>
              </a:defRPr>
            </a:lvl1pPr>
          </a:lstStyle>
          <a:p>
            <a:endParaRPr lang="en-IN"/>
          </a:p>
        </p:txBody>
      </p:sp>
      <p:sp>
        <p:nvSpPr>
          <p:cNvPr id="9" name="Picture Placeholder 7">
            <a:extLst>
              <a:ext uri="{FF2B5EF4-FFF2-40B4-BE49-F238E27FC236}">
                <a16:creationId xmlns:a16="http://schemas.microsoft.com/office/drawing/2014/main" id="{A2B89183-433A-4C93-ACA0-8AE0A9DD8678}"/>
              </a:ext>
            </a:extLst>
          </p:cNvPr>
          <p:cNvSpPr>
            <a:spLocks noGrp="1"/>
          </p:cNvSpPr>
          <p:nvPr>
            <p:ph type="pic" sz="quarter" idx="14"/>
          </p:nvPr>
        </p:nvSpPr>
        <p:spPr>
          <a:xfrm>
            <a:off x="2306390" y="1133497"/>
            <a:ext cx="2231401" cy="2085331"/>
          </a:xfrm>
        </p:spPr>
        <p:txBody>
          <a:bodyPr anchor="ctr">
            <a:normAutofit/>
          </a:bodyPr>
          <a:lstStyle>
            <a:lvl1pPr marL="0" indent="0" algn="ctr">
              <a:buNone/>
              <a:defRPr sz="1350">
                <a:latin typeface="Open Sans"/>
              </a:defRPr>
            </a:lvl1pPr>
          </a:lstStyle>
          <a:p>
            <a:endParaRPr lang="en-IN"/>
          </a:p>
        </p:txBody>
      </p:sp>
      <p:sp>
        <p:nvSpPr>
          <p:cNvPr id="10" name="Picture Placeholder 7">
            <a:extLst>
              <a:ext uri="{FF2B5EF4-FFF2-40B4-BE49-F238E27FC236}">
                <a16:creationId xmlns:a16="http://schemas.microsoft.com/office/drawing/2014/main" id="{E1693CF4-0907-458E-9A6A-E34DCBDA3524}"/>
              </a:ext>
            </a:extLst>
          </p:cNvPr>
          <p:cNvSpPr>
            <a:spLocks noGrp="1"/>
          </p:cNvSpPr>
          <p:nvPr>
            <p:ph type="pic" sz="quarter" idx="15"/>
          </p:nvPr>
        </p:nvSpPr>
        <p:spPr>
          <a:xfrm>
            <a:off x="4612780" y="1133497"/>
            <a:ext cx="2231401" cy="2085331"/>
          </a:xfrm>
        </p:spPr>
        <p:txBody>
          <a:bodyPr anchor="ctr">
            <a:normAutofit/>
          </a:bodyPr>
          <a:lstStyle>
            <a:lvl1pPr marL="0" indent="0" algn="ctr">
              <a:buNone/>
              <a:defRPr sz="1350">
                <a:latin typeface="Open Sans"/>
              </a:defRPr>
            </a:lvl1pPr>
          </a:lstStyle>
          <a:p>
            <a:endParaRPr lang="en-IN"/>
          </a:p>
        </p:txBody>
      </p:sp>
      <p:sp>
        <p:nvSpPr>
          <p:cNvPr id="11" name="Picture Placeholder 7">
            <a:extLst>
              <a:ext uri="{FF2B5EF4-FFF2-40B4-BE49-F238E27FC236}">
                <a16:creationId xmlns:a16="http://schemas.microsoft.com/office/drawing/2014/main" id="{27A6E08D-93F1-4731-AA71-CEAC9F36E7DC}"/>
              </a:ext>
            </a:extLst>
          </p:cNvPr>
          <p:cNvSpPr>
            <a:spLocks noGrp="1"/>
          </p:cNvSpPr>
          <p:nvPr>
            <p:ph type="pic" sz="quarter" idx="16"/>
          </p:nvPr>
        </p:nvSpPr>
        <p:spPr>
          <a:xfrm>
            <a:off x="6919169" y="1133497"/>
            <a:ext cx="2224831" cy="2085331"/>
          </a:xfrm>
        </p:spPr>
        <p:txBody>
          <a:bodyPr anchor="ctr">
            <a:normAutofit/>
          </a:bodyPr>
          <a:lstStyle>
            <a:lvl1pPr marL="0" indent="0" algn="ctr">
              <a:buNone/>
              <a:defRPr sz="1350">
                <a:latin typeface="Open Sans"/>
              </a:defRPr>
            </a:lvl1pPr>
          </a:lstStyle>
          <a:p>
            <a:endParaRPr lang="en-IN"/>
          </a:p>
        </p:txBody>
      </p:sp>
    </p:spTree>
    <p:extLst>
      <p:ext uri="{BB962C8B-B14F-4D97-AF65-F5344CB8AC3E}">
        <p14:creationId xmlns:p14="http://schemas.microsoft.com/office/powerpoint/2010/main" val="373662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1206990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2028990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3942566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2434892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3619201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3326187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4126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9339"/>
            <a:ext cx="5486400" cy="42492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439"/>
            <a:ext cx="5486400" cy="3085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4262"/>
            <a:ext cx="5486400" cy="603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2021/12/18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1490314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15"/>
            <a:ext cx="8229600" cy="85698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199780"/>
            <a:ext cx="8229600" cy="33934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5792"/>
            <a:ext cx="2133600" cy="273759"/>
          </a:xfrm>
          <a:prstGeom prst="rect">
            <a:avLst/>
          </a:prstGeom>
        </p:spPr>
        <p:txBody>
          <a:bodyPr vert="horz" lIns="91440" tIns="45720" rIns="91440" bIns="45720" rtlCol="0" anchor="ctr"/>
          <a:lstStyle>
            <a:lvl1pPr algn="l">
              <a:defRPr sz="1200">
                <a:solidFill>
                  <a:schemeClr val="tx1">
                    <a:tint val="75000"/>
                  </a:schemeClr>
                </a:solidFill>
              </a:defRPr>
            </a:lvl1pPr>
          </a:lstStyle>
          <a:p>
            <a:fld id="{4841D870-8283-4DD2-9937-AECF23EF6CEF}" type="datetimeFigureOut">
              <a:rPr lang="zh-CN" altLang="en-US" smtClean="0"/>
              <a:t>2021/12/18</a:t>
            </a:fld>
            <a:endParaRPr lang="zh-CN" altLang="en-US"/>
          </a:p>
        </p:txBody>
      </p:sp>
      <p:sp>
        <p:nvSpPr>
          <p:cNvPr id="5" name="页脚占位符 4"/>
          <p:cNvSpPr>
            <a:spLocks noGrp="1"/>
          </p:cNvSpPr>
          <p:nvPr>
            <p:ph type="ftr" sz="quarter" idx="3"/>
          </p:nvPr>
        </p:nvSpPr>
        <p:spPr>
          <a:xfrm>
            <a:off x="3124200" y="4765792"/>
            <a:ext cx="2895600" cy="273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5792"/>
            <a:ext cx="2133600" cy="273759"/>
          </a:xfrm>
          <a:prstGeom prst="rect">
            <a:avLst/>
          </a:prstGeom>
        </p:spPr>
        <p:txBody>
          <a:bodyPr vert="horz" lIns="91440" tIns="45720" rIns="91440" bIns="45720" rtlCol="0" anchor="ctr"/>
          <a:lstStyle>
            <a:lvl1pPr algn="r">
              <a:defRPr sz="1200">
                <a:solidFill>
                  <a:schemeClr val="tx1">
                    <a:tint val="75000"/>
                  </a:schemeClr>
                </a:solidFill>
              </a:defRPr>
            </a:lvl1pPr>
          </a:lstStyle>
          <a:p>
            <a:fld id="{3A0DCBA0-A312-46AB-8163-AF5776386EF4}" type="slidenum">
              <a:rPr lang="zh-CN" altLang="en-US" smtClean="0"/>
              <a:t>‹#›</a:t>
            </a:fld>
            <a:endParaRPr lang="zh-CN" altLang="en-US"/>
          </a:p>
        </p:txBody>
      </p:sp>
    </p:spTree>
    <p:extLst>
      <p:ext uri="{BB962C8B-B14F-4D97-AF65-F5344CB8AC3E}">
        <p14:creationId xmlns:p14="http://schemas.microsoft.com/office/powerpoint/2010/main" val="16808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microsoft.com/office/2007/relationships/hdphoto" Target="../media/hdphoto3.wdp"/><Relationship Id="rId9" Type="http://schemas.openxmlformats.org/officeDocument/2006/relationships/image" Target="../media/image37.jpeg"/><Relationship Id="rId1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5.jpeg"/><Relationship Id="rId11" Type="http://schemas.openxmlformats.org/officeDocument/2006/relationships/image" Target="../media/image1.jpe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44.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A020201&#34802;&#33609;&#33184;&#22218;&#35199;&#34277;&#27298;&#28204;%2020091112.pdf" TargetMode="External"/><Relationship Id="rId7" Type="http://schemas.openxmlformats.org/officeDocument/2006/relationships/image" Target="../media/image63.jpeg"/><Relationship Id="rId12"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hyperlink" Target="A020202&#34802;&#33609;&#31881;&#26411;&#22609;&#21270;&#21137;&#27298;&#39511;20110629.pdf" TargetMode="External"/><Relationship Id="rId10" Type="http://schemas.openxmlformats.org/officeDocument/2006/relationships/image" Target="../media/image66.svg"/><Relationship Id="rId4" Type="http://schemas.openxmlformats.org/officeDocument/2006/relationships/image" Target="../media/image61.png"/><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89031" y="966599"/>
            <a:ext cx="2222812" cy="2923236"/>
            <a:chOff x="1078816" y="964066"/>
            <a:chExt cx="2222812" cy="2923236"/>
          </a:xfrm>
        </p:grpSpPr>
        <p:sp>
          <p:nvSpPr>
            <p:cNvPr id="21" name="Freeform 7"/>
            <p:cNvSpPr>
              <a:spLocks/>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Oval 14"/>
            <p:cNvSpPr>
              <a:spLocks noChangeArrowheads="1"/>
            </p:cNvSpPr>
            <p:nvPr/>
          </p:nvSpPr>
          <p:spPr bwMode="auto">
            <a:xfrm>
              <a:off x="1532470" y="1755408"/>
              <a:ext cx="85350" cy="85350"/>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Oval 15"/>
            <p:cNvSpPr>
              <a:spLocks noChangeArrowheads="1"/>
            </p:cNvSpPr>
            <p:nvPr/>
          </p:nvSpPr>
          <p:spPr bwMode="auto">
            <a:xfrm>
              <a:off x="2068691" y="1905698"/>
              <a:ext cx="87205" cy="88133"/>
            </a:xfrm>
            <a:prstGeom prst="ellipse">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Oval 19"/>
            <p:cNvSpPr>
              <a:spLocks noChangeArrowheads="1"/>
            </p:cNvSpPr>
            <p:nvPr/>
          </p:nvSpPr>
          <p:spPr bwMode="auto">
            <a:xfrm>
              <a:off x="2276500" y="1307321"/>
              <a:ext cx="312641" cy="312641"/>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5"/>
            <p:cNvSpPr>
              <a:spLocks/>
            </p:cNvSpPr>
            <p:nvPr/>
          </p:nvSpPr>
          <p:spPr bwMode="auto">
            <a:xfrm>
              <a:off x="2840364" y="3083913"/>
              <a:ext cx="42016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6"/>
            <p:cNvSpPr>
              <a:spLocks/>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7"/>
            <p:cNvSpPr>
              <a:spLocks/>
            </p:cNvSpPr>
            <p:nvPr/>
          </p:nvSpPr>
          <p:spPr bwMode="auto">
            <a:xfrm>
              <a:off x="1406301" y="2974428"/>
              <a:ext cx="1229226" cy="912874"/>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8"/>
            <p:cNvSpPr>
              <a:spLocks/>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0" name="文本占位符 2"/>
          <p:cNvSpPr txBox="1">
            <a:spLocks/>
          </p:cNvSpPr>
          <p:nvPr/>
        </p:nvSpPr>
        <p:spPr>
          <a:xfrm>
            <a:off x="4159614" y="3128090"/>
            <a:ext cx="4932040" cy="1142044"/>
          </a:xfrm>
          <a:prstGeom prst="rect">
            <a:avLst/>
          </a:prstGeom>
          <a:noFill/>
        </p:spPr>
        <p:txBody>
          <a:bodyPr vert="horz" wrap="square" lIns="91440" tIns="45720" rIns="91440" bIns="45720" rtlCol="0" anchor="ctr">
            <a:spAutoFit/>
            <a:scene3d>
              <a:camera prst="orthographicFront"/>
              <a:lightRig rig="soft" dir="t">
                <a:rot lat="0" lon="0" rev="15600000"/>
              </a:lightRig>
            </a:scene3d>
            <a:sp3d extrusionH="57150" prstMaterial="softEdge">
              <a:bevelT w="25400" h="38100"/>
            </a:sp3d>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Font typeface="Arial" panose="020B0604020202020204" pitchFamily="34" charset="0"/>
              <a:buNone/>
            </a:pP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Phép</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màu</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vi-VN" sz="2400" i="1" dirty="0">
                <a:ln/>
                <a:solidFill>
                  <a:schemeClr val="accent4"/>
                </a:solidFill>
                <a:effectLst/>
                <a:latin typeface="UVN Van Chuong" panose="00000400000000000000" pitchFamily="2" charset="0"/>
                <a:ea typeface="微軟正黑體" panose="020B0604030504040204" pitchFamily="34" charset="-120"/>
                <a:sym typeface="+mn-lt"/>
              </a:rPr>
              <a:t>từ</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năng</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l</a:t>
            </a:r>
            <a:r>
              <a:rPr lang="vi-VN" sz="2400" i="1" dirty="0">
                <a:ln/>
                <a:solidFill>
                  <a:schemeClr val="accent4"/>
                </a:solidFill>
                <a:effectLst/>
                <a:latin typeface="UVN Van Chuong" panose="00000400000000000000" pitchFamily="2" charset="0"/>
                <a:ea typeface="微軟正黑體" panose="020B0604030504040204" pitchFamily="34" charset="-120"/>
                <a:sym typeface="+mn-lt"/>
              </a:rPr>
              <a:t>ượng</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và</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sức</a:t>
            </a:r>
            <a:r>
              <a:rPr lang="en-US" sz="2400" i="1" dirty="0">
                <a:ln/>
                <a:solidFill>
                  <a:schemeClr val="accent4"/>
                </a:solidFill>
                <a:effectLst/>
                <a:latin typeface="UVN Van Chuong" panose="00000400000000000000" pitchFamily="2" charset="0"/>
                <a:ea typeface="微軟正黑體" panose="020B0604030504040204" pitchFamily="34" charset="-120"/>
                <a:sym typeface="+mn-lt"/>
              </a:rPr>
              <a:t> </a:t>
            </a:r>
            <a:r>
              <a:rPr lang="en-US" sz="2400" i="1" dirty="0" err="1">
                <a:ln/>
                <a:solidFill>
                  <a:schemeClr val="accent4"/>
                </a:solidFill>
                <a:effectLst/>
                <a:latin typeface="UVN Van Chuong" panose="00000400000000000000" pitchFamily="2" charset="0"/>
                <a:ea typeface="微軟正黑體" panose="020B0604030504040204" pitchFamily="34" charset="-120"/>
                <a:sym typeface="+mn-lt"/>
              </a:rPr>
              <a:t>sống</a:t>
            </a:r>
            <a:endParaRPr lang="vi-VN" sz="2400" i="1" dirty="0">
              <a:ln/>
              <a:solidFill>
                <a:schemeClr val="accent4"/>
              </a:solidFill>
              <a:effectLst/>
              <a:latin typeface="UVN Van Chuong" panose="00000400000000000000" pitchFamily="2" charset="0"/>
              <a:ea typeface="微軟正黑體" panose="020B0604030504040204" pitchFamily="34" charset="-120"/>
              <a:sym typeface="+mn-lt"/>
            </a:endParaRPr>
          </a:p>
          <a:p>
            <a:pPr marL="0" indent="0" algn="l">
              <a:lnSpc>
                <a:spcPct val="130000"/>
              </a:lnSpc>
              <a:buFont typeface="Arial" panose="020B0604020202020204" pitchFamily="34" charset="0"/>
              <a:buNone/>
            </a:pPr>
            <a:r>
              <a:rPr lang="vi-VN" sz="2400" i="1" dirty="0">
                <a:ln/>
                <a:solidFill>
                  <a:schemeClr val="accent4"/>
                </a:solidFill>
                <a:effectLst/>
                <a:latin typeface="UVN Van Chuong" panose="00000400000000000000" pitchFamily="2" charset="0"/>
                <a:ea typeface="微軟正黑體" panose="020B0604030504040204" pitchFamily="34" charset="-120"/>
                <a:sym typeface="+mn-lt"/>
              </a:rPr>
              <a:t>Nguồn sống cho cơ thể bạn.</a:t>
            </a:r>
            <a:endParaRPr lang="en-US" sz="2400" i="1" dirty="0">
              <a:ln/>
              <a:solidFill>
                <a:schemeClr val="accent4"/>
              </a:solidFill>
              <a:effectLst/>
              <a:latin typeface="UVN Van Chuong" panose="00000400000000000000" pitchFamily="2" charset="0"/>
              <a:ea typeface="微軟正黑體" panose="020B0604030504040204" pitchFamily="34" charset="-120"/>
              <a:sym typeface="+mn-lt"/>
            </a:endParaRPr>
          </a:p>
        </p:txBody>
      </p:sp>
      <p:sp>
        <p:nvSpPr>
          <p:cNvPr id="4" name="文字方塊 3">
            <a:extLst>
              <a:ext uri="{FF2B5EF4-FFF2-40B4-BE49-F238E27FC236}">
                <a16:creationId xmlns:a16="http://schemas.microsoft.com/office/drawing/2014/main" id="{8424AB9C-07FB-43F7-9C3A-2E987E3626A1}"/>
              </a:ext>
            </a:extLst>
          </p:cNvPr>
          <p:cNvSpPr txBox="1"/>
          <p:nvPr/>
        </p:nvSpPr>
        <p:spPr>
          <a:xfrm>
            <a:off x="3490352" y="2514169"/>
            <a:ext cx="3485249" cy="430887"/>
          </a:xfrm>
          <a:prstGeom prst="rect">
            <a:avLst/>
          </a:prstGeom>
          <a:noFill/>
        </p:spPr>
        <p:txBody>
          <a:bodyPr wrap="none" rtlCol="0">
            <a:spAutoFit/>
          </a:bodyPr>
          <a:lstStyle/>
          <a:p>
            <a:r>
              <a:rPr lang="en-US" altLang="zh-TW" sz="2200" dirty="0">
                <a:latin typeface="UVN Van Chuong" panose="00000400000000000000" pitchFamily="2" charset="0"/>
              </a:rPr>
              <a:t>Fruits and vegetables</a:t>
            </a:r>
            <a:r>
              <a:rPr lang="zh-TW" altLang="en-US" sz="2200" dirty="0">
                <a:latin typeface="UVN Van Chuong" panose="00000400000000000000" pitchFamily="2" charset="0"/>
              </a:rPr>
              <a:t> </a:t>
            </a:r>
            <a:r>
              <a:rPr lang="en-US" altLang="zh-TW" sz="2200" b="0" i="0" dirty="0">
                <a:solidFill>
                  <a:srgbClr val="202124"/>
                </a:solidFill>
                <a:effectLst/>
                <a:latin typeface="UVN Van Chuong" panose="00000400000000000000" pitchFamily="2" charset="0"/>
              </a:rPr>
              <a:t>enzyme</a:t>
            </a:r>
            <a:endParaRPr lang="zh-TW" altLang="en-US" sz="2200" dirty="0">
              <a:latin typeface="UVN Van Chuong" panose="00000400000000000000" pitchFamily="2" charset="0"/>
            </a:endParaRPr>
          </a:p>
        </p:txBody>
      </p:sp>
      <p:sp>
        <p:nvSpPr>
          <p:cNvPr id="62" name="文字方塊 61">
            <a:extLst>
              <a:ext uri="{FF2B5EF4-FFF2-40B4-BE49-F238E27FC236}">
                <a16:creationId xmlns:a16="http://schemas.microsoft.com/office/drawing/2014/main" id="{ABC78490-6089-4261-8294-E7A782B383DD}"/>
              </a:ext>
            </a:extLst>
          </p:cNvPr>
          <p:cNvSpPr txBox="1"/>
          <p:nvPr/>
        </p:nvSpPr>
        <p:spPr>
          <a:xfrm>
            <a:off x="3490352" y="1516735"/>
            <a:ext cx="4879180" cy="369332"/>
          </a:xfrm>
          <a:prstGeom prst="rect">
            <a:avLst/>
          </a:prstGeom>
          <a:noFill/>
        </p:spPr>
        <p:txBody>
          <a:bodyPr wrap="square">
            <a:spAutoFit/>
          </a:bodyPr>
          <a:lstStyle/>
          <a:p>
            <a:r>
              <a:rPr lang="en-US" altLang="zh-TW" u="sng" dirty="0">
                <a:ln w="0"/>
                <a:solidFill>
                  <a:schemeClr val="accent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DAI</a:t>
            </a:r>
            <a:r>
              <a:rPr lang="zh-TW" altLang="en-US" u="sng" dirty="0">
                <a:ln w="0"/>
                <a:solidFill>
                  <a:schemeClr val="accent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t>
            </a:r>
            <a:r>
              <a:rPr lang="en-US" altLang="zh-TW" u="sng" dirty="0">
                <a:ln w="0"/>
                <a:solidFill>
                  <a:schemeClr val="accent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VINH</a:t>
            </a:r>
            <a:r>
              <a:rPr lang="zh-TW" altLang="en-US" u="sng" dirty="0">
                <a:ln w="0"/>
                <a:solidFill>
                  <a:schemeClr val="accent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t>
            </a:r>
            <a:r>
              <a:rPr lang="en-US" altLang="zh-TW" u="sng" dirty="0">
                <a:ln w="0"/>
                <a:solidFill>
                  <a:schemeClr val="accent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HERBAL ENZYME</a:t>
            </a:r>
            <a:endParaRPr lang="zh-TW" altLang="en-US" dirty="0">
              <a:ln w="0"/>
              <a:solidFill>
                <a:schemeClr val="accent1"/>
              </a:solidFill>
              <a:effectLst>
                <a:outerShdw blurRad="38100" dist="25400" dir="5400000" algn="ctr" rotWithShape="0">
                  <a:srgbClr val="6E747A">
                    <a:alpha val="43000"/>
                  </a:srgbClr>
                </a:outerShdw>
              </a:effectLst>
            </a:endParaRPr>
          </a:p>
        </p:txBody>
      </p:sp>
      <p:sp>
        <p:nvSpPr>
          <p:cNvPr id="47" name="TextBox 46">
            <a:extLst>
              <a:ext uri="{FF2B5EF4-FFF2-40B4-BE49-F238E27FC236}">
                <a16:creationId xmlns:a16="http://schemas.microsoft.com/office/drawing/2014/main" id="{2D1F4519-B1A5-4BFF-ACDD-8A4522008560}"/>
              </a:ext>
            </a:extLst>
          </p:cNvPr>
          <p:cNvSpPr txBox="1"/>
          <p:nvPr/>
        </p:nvSpPr>
        <p:spPr>
          <a:xfrm>
            <a:off x="3553971" y="1837968"/>
            <a:ext cx="5490741" cy="724301"/>
          </a:xfrm>
          <a:prstGeom prst="rect">
            <a:avLst/>
          </a:prstGeom>
          <a:noFill/>
        </p:spPr>
        <p:txBody>
          <a:bodyPr wrap="square">
            <a:spAutoFit/>
          </a:bodyPr>
          <a:lstStyle/>
          <a:p>
            <a:pPr>
              <a:lnSpc>
                <a:spcPct val="107000"/>
              </a:lnSpc>
              <a:spcAft>
                <a:spcPts val="600"/>
              </a:spcAft>
            </a:pPr>
            <a:r>
              <a:rPr lang="vi-VN" sz="4000" dirty="0">
                <a:ln w="0"/>
                <a:solidFill>
                  <a:schemeClr val="accent1"/>
                </a:solidFill>
                <a:effectLst>
                  <a:outerShdw blurRad="38100" dist="25400" dir="5400000" algn="ctr" rotWithShape="0">
                    <a:srgbClr val="6E747A">
                      <a:alpha val="43000"/>
                    </a:srgbClr>
                  </a:outerShdw>
                </a:effectLst>
                <a:latin typeface="UVN Mau Tim 2" panose="00000400000000000000" pitchFamily="2" charset="0"/>
                <a:ea typeface="DengXian" panose="02010600030101010101" pitchFamily="2" charset="-122"/>
                <a:cs typeface="Times New Roman" panose="02020603050405020304" pitchFamily="18" charset="0"/>
              </a:rPr>
              <a:t>Enzyme rau quả tổng hợp</a:t>
            </a:r>
            <a:endParaRPr lang="vi-VN" sz="4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DengXia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CD7CECED-B950-4AEB-91C3-4A6A0D0F0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 y="0"/>
            <a:ext cx="939181" cy="765630"/>
          </a:xfrm>
          <a:prstGeom prst="rect">
            <a:avLst/>
          </a:prstGeom>
        </p:spPr>
      </p:pic>
    </p:spTree>
    <p:extLst>
      <p:ext uri="{BB962C8B-B14F-4D97-AF65-F5344CB8AC3E}">
        <p14:creationId xmlns:p14="http://schemas.microsoft.com/office/powerpoint/2010/main" val="2131692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58F3633-AFE8-4E73-9302-F798BC849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60" y="986780"/>
            <a:ext cx="4381500" cy="329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蔬果課：為何上層水果最漂亮？高麗菜這樣多賣10倍- 生活- 中時新聞網">
            <a:extLst>
              <a:ext uri="{FF2B5EF4-FFF2-40B4-BE49-F238E27FC236}">
                <a16:creationId xmlns:a16="http://schemas.microsoft.com/office/drawing/2014/main" id="{8C6BCF73-D354-4DA5-9CAB-2A169C47B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25" y="1597691"/>
            <a:ext cx="3493915" cy="23328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人体轮廓PNG图片素材免费下载_图片编号742183-PNG素材网">
            <a:extLst>
              <a:ext uri="{FF2B5EF4-FFF2-40B4-BE49-F238E27FC236}">
                <a16:creationId xmlns:a16="http://schemas.microsoft.com/office/drawing/2014/main" id="{1B5C4E1C-5B85-4FEF-8BEC-2BD2E9ABB537}"/>
              </a:ext>
            </a:extLst>
          </p:cNvPr>
          <p:cNvPicPr>
            <a:picLocks noChangeAspect="1" noChangeArrowheads="1"/>
          </p:cNvPicPr>
          <p:nvPr/>
        </p:nvPicPr>
        <p:blipFill rotWithShape="1">
          <a:blip r:embed="rId5">
            <a:lum bright="70000" contrast="-70000"/>
            <a:extLst>
              <a:ext uri="{BEBA8EAE-BF5A-486C-A8C5-ECC9F3942E4B}">
                <a14:imgProps xmlns:a14="http://schemas.microsoft.com/office/drawing/2010/main">
                  <a14:imgLayer r:embed="rId6">
                    <a14:imgEffect>
                      <a14:backgroundRemoval t="10000" b="90000" l="10000" r="90000"/>
                    </a14:imgEffect>
                    <a14:imgEffect>
                      <a14:colorTemperature colorTemp="6497"/>
                    </a14:imgEffect>
                    <a14:imgEffect>
                      <a14:saturation sat="95000"/>
                    </a14:imgEffect>
                  </a14:imgLayer>
                </a14:imgProps>
              </a:ext>
              <a:ext uri="{28A0092B-C50C-407E-A947-70E740481C1C}">
                <a14:useLocalDpi xmlns:a14="http://schemas.microsoft.com/office/drawing/2010/main" val="0"/>
              </a:ext>
            </a:extLst>
          </a:blip>
          <a:srcRect l="17791" t="12677" r="9388" b="10626"/>
          <a:stretch/>
        </p:blipFill>
        <p:spPr bwMode="auto">
          <a:xfrm>
            <a:off x="121409" y="844967"/>
            <a:ext cx="3744416" cy="394372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333FFF7C-C531-44E5-9389-05A3CA9B7AFA}"/>
              </a:ext>
            </a:extLst>
          </p:cNvPr>
          <p:cNvSpPr txBox="1"/>
          <p:nvPr/>
        </p:nvSpPr>
        <p:spPr>
          <a:xfrm>
            <a:off x="3548329" y="1859762"/>
            <a:ext cx="1152128" cy="646331"/>
          </a:xfrm>
          <a:prstGeom prst="rect">
            <a:avLst/>
          </a:prstGeom>
          <a:noFill/>
        </p:spPr>
        <p:txBody>
          <a:bodyPr wrap="square" rtlCol="0">
            <a:spAutoFit/>
          </a:bodyPr>
          <a:lstStyle/>
          <a:p>
            <a:r>
              <a:rPr lang="vi-VN" altLang="zh-TW" dirty="0">
                <a:latin typeface="Verdana" panose="020B0604030504040204" pitchFamily="34" charset="0"/>
                <a:ea typeface="Verdana" panose="020B0604030504040204" pitchFamily="34" charset="0"/>
              </a:rPr>
              <a:t>Thiếu enzyme</a:t>
            </a:r>
            <a:endParaRPr lang="zh-TW" altLang="en-US" dirty="0">
              <a:latin typeface="Verdana" panose="020B0604030504040204" pitchFamily="34" charset="0"/>
            </a:endParaRPr>
          </a:p>
        </p:txBody>
      </p:sp>
      <p:sp>
        <p:nvSpPr>
          <p:cNvPr id="6" name="箭號: 向右 5">
            <a:extLst>
              <a:ext uri="{FF2B5EF4-FFF2-40B4-BE49-F238E27FC236}">
                <a16:creationId xmlns:a16="http://schemas.microsoft.com/office/drawing/2014/main" id="{FA1D0EFE-44CF-463D-8780-758C1C8CB47D}"/>
              </a:ext>
            </a:extLst>
          </p:cNvPr>
          <p:cNvSpPr/>
          <p:nvPr/>
        </p:nvSpPr>
        <p:spPr>
          <a:xfrm>
            <a:off x="3759340" y="2600677"/>
            <a:ext cx="730107" cy="240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10">
            <a:extLst>
              <a:ext uri="{FF2B5EF4-FFF2-40B4-BE49-F238E27FC236}">
                <a16:creationId xmlns:a16="http://schemas.microsoft.com/office/drawing/2014/main" id="{27E49696-E6E5-461C-A335-C306812405FF}"/>
              </a:ext>
            </a:extLst>
          </p:cNvPr>
          <p:cNvSpPr txBox="1"/>
          <p:nvPr/>
        </p:nvSpPr>
        <p:spPr>
          <a:xfrm>
            <a:off x="543113" y="46280"/>
            <a:ext cx="8608640" cy="74328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Aft>
                <a:spcPts val="600"/>
              </a:spcAft>
            </a:pPr>
            <a:r>
              <a:rPr lang="vi-VN" sz="4120" b="1" dirty="0">
                <a:ln/>
                <a:solidFill>
                  <a:schemeClr val="accent4"/>
                </a:solidFill>
                <a:latin typeface="UVN Mau Tim 2" panose="00000400000000000000" pitchFamily="2" charset="0"/>
                <a:ea typeface="DengXian" panose="02010600030101010101" pitchFamily="2" charset="-122"/>
                <a:cs typeface="Times New Roman" panose="02020603050405020304" pitchFamily="18" charset="0"/>
              </a:rPr>
              <a:t>Chuyện gì sẽ xảy ra khi cơ thể thiếu hụt enzyme?</a:t>
            </a:r>
            <a:endParaRPr lang="vi-VN" sz="4120" b="1" dirty="0">
              <a:ln/>
              <a:solidFill>
                <a:schemeClr val="accent4"/>
              </a:solidFill>
              <a:latin typeface="Arial" panose="020B0604020202020204" pitchFamily="34" charset="0"/>
              <a:ea typeface="DengXia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B7AB8FDF-7DEC-4614-8F8B-E9BCA8F201A1}"/>
              </a:ext>
            </a:extLst>
          </p:cNvPr>
          <p:cNvSpPr txBox="1"/>
          <p:nvPr/>
        </p:nvSpPr>
        <p:spPr>
          <a:xfrm>
            <a:off x="1534002" y="1539464"/>
            <a:ext cx="500844" cy="14826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Aft>
                <a:spcPts val="600"/>
              </a:spcAft>
            </a:pPr>
            <a:r>
              <a:rPr lang="vi-VN" sz="8800" b="1" dirty="0">
                <a:ln/>
                <a:solidFill>
                  <a:schemeClr val="accent4"/>
                </a:solidFill>
                <a:latin typeface="UVN Mau Tim 2" panose="00000400000000000000" pitchFamily="2" charset="0"/>
                <a:ea typeface="DengXian" panose="02010600030101010101" pitchFamily="2" charset="-122"/>
                <a:cs typeface="Times New Roman" panose="02020603050405020304" pitchFamily="18" charset="0"/>
              </a:rPr>
              <a:t>?</a:t>
            </a:r>
            <a:endParaRPr lang="vi-VN" sz="8800" b="1" dirty="0">
              <a:ln/>
              <a:solidFill>
                <a:schemeClr val="accent4"/>
              </a:solidFill>
              <a:latin typeface="Arial" panose="020B0604020202020204" pitchFamily="34" charset="0"/>
              <a:ea typeface="DengXian" panose="02010600030101010101" pitchFamily="2" charset="-122"/>
              <a:cs typeface="Times New Roman" panose="02020603050405020304" pitchFamily="18" charset="0"/>
            </a:endParaRPr>
          </a:p>
        </p:txBody>
      </p:sp>
      <p:pic>
        <p:nvPicPr>
          <p:cNvPr id="9" name="Picture 8">
            <a:extLst>
              <a:ext uri="{FF2B5EF4-FFF2-40B4-BE49-F238E27FC236}">
                <a16:creationId xmlns:a16="http://schemas.microsoft.com/office/drawing/2014/main" id="{9ED2AC4C-1922-48D6-80B2-41190A641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0" y="-13203"/>
            <a:ext cx="939181" cy="765630"/>
          </a:xfrm>
          <a:prstGeom prst="rect">
            <a:avLst/>
          </a:prstGeom>
        </p:spPr>
      </p:pic>
    </p:spTree>
    <p:extLst>
      <p:ext uri="{BB962C8B-B14F-4D97-AF65-F5344CB8AC3E}">
        <p14:creationId xmlns:p14="http://schemas.microsoft.com/office/powerpoint/2010/main" val="971106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DF66A4-3705-4FCD-AB60-E4D3490B0F9A}"/>
              </a:ext>
            </a:extLst>
          </p:cNvPr>
          <p:cNvPicPr>
            <a:picLocks noChangeAspect="1"/>
          </p:cNvPicPr>
          <p:nvPr/>
        </p:nvPicPr>
        <p:blipFill rotWithShape="1">
          <a:blip r:embed="rId3">
            <a:extLst>
              <a:ext uri="{28A0092B-C50C-407E-A947-70E740481C1C}">
                <a14:useLocalDpi xmlns:a14="http://schemas.microsoft.com/office/drawing/2010/main" val="0"/>
              </a:ext>
            </a:extLst>
          </a:blip>
          <a:srcRect l="47727" r="10825"/>
          <a:stretch/>
        </p:blipFill>
        <p:spPr>
          <a:xfrm>
            <a:off x="-152410" y="174114"/>
            <a:ext cx="2348146" cy="4771391"/>
          </a:xfrm>
          <a:prstGeom prst="rect">
            <a:avLst/>
          </a:prstGeom>
          <a:ln>
            <a:noFill/>
          </a:ln>
          <a:effectLst>
            <a:softEdge rad="112500"/>
          </a:effectLst>
        </p:spPr>
      </p:pic>
      <p:sp>
        <p:nvSpPr>
          <p:cNvPr id="9" name="TextBox 8">
            <a:extLst>
              <a:ext uri="{FF2B5EF4-FFF2-40B4-BE49-F238E27FC236}">
                <a16:creationId xmlns:a16="http://schemas.microsoft.com/office/drawing/2014/main" id="{0FA18A6E-DDAB-4AD2-AA0B-7BC78AF3BBCF}"/>
              </a:ext>
            </a:extLst>
          </p:cNvPr>
          <p:cNvSpPr txBox="1"/>
          <p:nvPr/>
        </p:nvSpPr>
        <p:spPr>
          <a:xfrm>
            <a:off x="319603" y="3796833"/>
            <a:ext cx="3456384" cy="646331"/>
          </a:xfrm>
          <a:prstGeom prst="rect">
            <a:avLst/>
          </a:prstGeom>
          <a:noFill/>
        </p:spPr>
        <p:txBody>
          <a:bodyPr wrap="square">
            <a:spAutoFit/>
          </a:bodyPr>
          <a:lstStyle/>
          <a:p>
            <a:r>
              <a:rPr lang="vi-VN" b="1" dirty="0">
                <a:ln w="0">
                  <a:noFill/>
                </a:ln>
                <a:solidFill>
                  <a:srgbClr val="C0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Độc tố trong phân đi khắp cơ thể, khiến cơ thể bị nhiễm độc!!</a:t>
            </a:r>
            <a:endParaRPr lang="en-US" b="1" dirty="0">
              <a:ln w="0">
                <a:noFill/>
              </a:ln>
              <a:solidFill>
                <a:srgbClr val="C0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10" name="TextBox 9">
            <a:extLst>
              <a:ext uri="{FF2B5EF4-FFF2-40B4-BE49-F238E27FC236}">
                <a16:creationId xmlns:a16="http://schemas.microsoft.com/office/drawing/2014/main" id="{0FCFB284-075B-4334-A4F2-7C2B9A2C35F8}"/>
              </a:ext>
            </a:extLst>
          </p:cNvPr>
          <p:cNvSpPr txBox="1"/>
          <p:nvPr/>
        </p:nvSpPr>
        <p:spPr>
          <a:xfrm>
            <a:off x="-26678" y="4260884"/>
            <a:ext cx="9063174" cy="1169551"/>
          </a:xfrm>
          <a:prstGeom prst="rect">
            <a:avLst/>
          </a:prstGeom>
          <a:noFill/>
        </p:spPr>
        <p:txBody>
          <a:bodyPr wrap="square">
            <a:spAutoFit/>
          </a:bodyPr>
          <a:lstStyle/>
          <a:p>
            <a:pPr algn="ct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SỨC KHỎE ĐƯỜNG RUỘT </a:t>
            </a:r>
            <a:r>
              <a:rPr lang="vi-VN" sz="4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SỨC KHỎE CON NGƯỜI</a:t>
            </a:r>
            <a:endParaRPr lang="vi-VN" sz="2500" dirty="0"/>
          </a:p>
          <a:p>
            <a:pPr algn="ct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endParaRPr lang="en-US"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pic>
        <p:nvPicPr>
          <p:cNvPr id="1026" name="Picture 2" descr="Triệu chứng và giải pháp dinh dưỡng dành cho trẻ thấp còi, nhẹ cân,">
            <a:extLst>
              <a:ext uri="{FF2B5EF4-FFF2-40B4-BE49-F238E27FC236}">
                <a16:creationId xmlns:a16="http://schemas.microsoft.com/office/drawing/2014/main" id="{2537DC9E-A7AA-49D4-9AFD-7385A78092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01" b="31079"/>
          <a:stretch/>
        </p:blipFill>
        <p:spPr bwMode="auto">
          <a:xfrm>
            <a:off x="2850472" y="946422"/>
            <a:ext cx="2135547" cy="14175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Người bị stress nên ăn gì và không nên ăn gì? Đây là câu trả lời dành cho  bạn!">
            <a:extLst>
              <a:ext uri="{FF2B5EF4-FFF2-40B4-BE49-F238E27FC236}">
                <a16:creationId xmlns:a16="http://schemas.microsoft.com/office/drawing/2014/main" id="{2ACEE159-F5E1-4743-8C37-D5EDE6D35B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53" t="-1" r="12538" b="23794"/>
          <a:stretch/>
        </p:blipFill>
        <p:spPr bwMode="auto">
          <a:xfrm>
            <a:off x="4598206" y="63733"/>
            <a:ext cx="2137218" cy="14175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ệnh mất ngủ: Nguyên nhân, triệu chứng và cách chữa khó ngủ dứt điểm | Tin  tức mới nhất 24h - Đọc Báo Lao Động online - Laodong.vn">
            <a:extLst>
              <a:ext uri="{FF2B5EF4-FFF2-40B4-BE49-F238E27FC236}">
                <a16:creationId xmlns:a16="http://schemas.microsoft.com/office/drawing/2014/main" id="{508CFEE2-1916-4509-BB5A-187361D5B2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740244"/>
            <a:ext cx="2143617" cy="1421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ụn Mủ Có Nên Nặn Không? Hướng Dẫn Nặn Mụn Đúng Cách">
            <a:extLst>
              <a:ext uri="{FF2B5EF4-FFF2-40B4-BE49-F238E27FC236}">
                <a16:creationId xmlns:a16="http://schemas.microsoft.com/office/drawing/2014/main" id="{9AFF380B-8432-485C-8843-3156B3B320C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94" r="14563"/>
          <a:stretch/>
        </p:blipFill>
        <p:spPr bwMode="auto">
          <a:xfrm>
            <a:off x="6655769" y="2174912"/>
            <a:ext cx="2143618" cy="14218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Béo bụng nguy hiểm như thế nào? - VnExpress Sức khỏe">
            <a:extLst>
              <a:ext uri="{FF2B5EF4-FFF2-40B4-BE49-F238E27FC236}">
                <a16:creationId xmlns:a16="http://schemas.microsoft.com/office/drawing/2014/main" id="{20B632A1-3EF6-4232-90F5-F166C9016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9032" y="3063854"/>
            <a:ext cx="2143617" cy="1421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Bệnh trĩ ở người cao tuổi - Khám chữa hiệu quả">
            <a:extLst>
              <a:ext uri="{FF2B5EF4-FFF2-40B4-BE49-F238E27FC236}">
                <a16:creationId xmlns:a16="http://schemas.microsoft.com/office/drawing/2014/main" id="{FA1C1B0B-5CE1-4729-8B8C-25B354E5401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500"/>
          <a:stretch/>
        </p:blipFill>
        <p:spPr bwMode="auto">
          <a:xfrm>
            <a:off x="3005185" y="2397155"/>
            <a:ext cx="2143617" cy="1421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209AE9E-7E26-4B7A-B6A7-3AC1E073C67A}"/>
              </a:ext>
            </a:extLst>
          </p:cNvPr>
          <p:cNvSpPr txBox="1"/>
          <p:nvPr/>
        </p:nvSpPr>
        <p:spPr>
          <a:xfrm>
            <a:off x="2203483" y="653637"/>
            <a:ext cx="1324751" cy="501484"/>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Biếng ăn, suy dinh dưỡng</a:t>
            </a:r>
          </a:p>
        </p:txBody>
      </p:sp>
      <p:sp>
        <p:nvSpPr>
          <p:cNvPr id="26" name="TextBox 25">
            <a:extLst>
              <a:ext uri="{FF2B5EF4-FFF2-40B4-BE49-F238E27FC236}">
                <a16:creationId xmlns:a16="http://schemas.microsoft.com/office/drawing/2014/main" id="{BEA07DA8-E549-4C9A-8A98-AF8A8BA15CE6}"/>
              </a:ext>
            </a:extLst>
          </p:cNvPr>
          <p:cNvSpPr txBox="1"/>
          <p:nvPr/>
        </p:nvSpPr>
        <p:spPr>
          <a:xfrm>
            <a:off x="2089412" y="2221006"/>
            <a:ext cx="1400927" cy="501484"/>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Hệ miễn dịch yếu, bị dị ứng</a:t>
            </a:r>
          </a:p>
        </p:txBody>
      </p:sp>
      <p:sp>
        <p:nvSpPr>
          <p:cNvPr id="27" name="TextBox 26">
            <a:extLst>
              <a:ext uri="{FF2B5EF4-FFF2-40B4-BE49-F238E27FC236}">
                <a16:creationId xmlns:a16="http://schemas.microsoft.com/office/drawing/2014/main" id="{372EE047-BAC4-409E-B063-E39A82A1236D}"/>
              </a:ext>
            </a:extLst>
          </p:cNvPr>
          <p:cNvSpPr txBox="1"/>
          <p:nvPr/>
        </p:nvSpPr>
        <p:spPr>
          <a:xfrm>
            <a:off x="7997716" y="1898058"/>
            <a:ext cx="1033624" cy="287451"/>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Mất ngủ</a:t>
            </a:r>
          </a:p>
        </p:txBody>
      </p:sp>
      <p:sp>
        <p:nvSpPr>
          <p:cNvPr id="28" name="TextBox 27">
            <a:extLst>
              <a:ext uri="{FF2B5EF4-FFF2-40B4-BE49-F238E27FC236}">
                <a16:creationId xmlns:a16="http://schemas.microsoft.com/office/drawing/2014/main" id="{C346EEFE-ED73-4390-9539-5D71AB686ED7}"/>
              </a:ext>
            </a:extLst>
          </p:cNvPr>
          <p:cNvSpPr txBox="1"/>
          <p:nvPr/>
        </p:nvSpPr>
        <p:spPr>
          <a:xfrm>
            <a:off x="7239949" y="3559318"/>
            <a:ext cx="1791391" cy="501484"/>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Nổi mụn, phát ban, da thâm nám</a:t>
            </a:r>
          </a:p>
        </p:txBody>
      </p:sp>
      <p:sp>
        <p:nvSpPr>
          <p:cNvPr id="29" name="TextBox 28">
            <a:extLst>
              <a:ext uri="{FF2B5EF4-FFF2-40B4-BE49-F238E27FC236}">
                <a16:creationId xmlns:a16="http://schemas.microsoft.com/office/drawing/2014/main" id="{D1F8175A-856B-42C7-BF96-86A79B75FDB1}"/>
              </a:ext>
            </a:extLst>
          </p:cNvPr>
          <p:cNvSpPr txBox="1"/>
          <p:nvPr/>
        </p:nvSpPr>
        <p:spPr>
          <a:xfrm>
            <a:off x="4122268" y="3937906"/>
            <a:ext cx="1162247" cy="501484"/>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Bụng to, béo phì</a:t>
            </a:r>
          </a:p>
        </p:txBody>
      </p:sp>
      <p:sp>
        <p:nvSpPr>
          <p:cNvPr id="30" name="TextBox 29">
            <a:extLst>
              <a:ext uri="{FF2B5EF4-FFF2-40B4-BE49-F238E27FC236}">
                <a16:creationId xmlns:a16="http://schemas.microsoft.com/office/drawing/2014/main" id="{5B63D9E8-87EE-4CF6-8F8D-26078AA67813}"/>
              </a:ext>
            </a:extLst>
          </p:cNvPr>
          <p:cNvSpPr txBox="1"/>
          <p:nvPr/>
        </p:nvSpPr>
        <p:spPr>
          <a:xfrm>
            <a:off x="6501311" y="59488"/>
            <a:ext cx="1002823" cy="501484"/>
          </a:xfrm>
          <a:prstGeom prst="rect">
            <a:avLst/>
          </a:prstGeom>
          <a:noFill/>
        </p:spPr>
        <p:txBody>
          <a:bodyPr wrap="square">
            <a:spAutoFit/>
          </a:bodyPr>
          <a:lstStyle/>
          <a:p>
            <a:pPr algn="ctr">
              <a:lnSpc>
                <a:spcPct val="107000"/>
              </a:lnSpc>
              <a:spcAft>
                <a:spcPts val="800"/>
              </a:spcAft>
            </a:pPr>
            <a:r>
              <a:rPr lang="vi-VN" sz="1300" dirty="0">
                <a:effectLst/>
                <a:latin typeface="Verdana" panose="020B0604030504040204" pitchFamily="34" charset="0"/>
                <a:ea typeface="Verdana" panose="020B0604030504040204" pitchFamily="34" charset="0"/>
                <a:cs typeface="Times New Roman" panose="02020603050405020304" pitchFamily="18" charset="0"/>
              </a:rPr>
              <a:t>Lo âu, trầm cảm</a:t>
            </a:r>
          </a:p>
        </p:txBody>
      </p:sp>
      <p:pic>
        <p:nvPicPr>
          <p:cNvPr id="1038" name="Picture 14" descr="Giải pháp xử lý rối loạn tiêu hóa, biếng ăn an toàn và hiệu quả với trẻ -  Bio-acimin">
            <a:extLst>
              <a:ext uri="{FF2B5EF4-FFF2-40B4-BE49-F238E27FC236}">
                <a16:creationId xmlns:a16="http://schemas.microsoft.com/office/drawing/2014/main" id="{9159847C-E8F6-4E70-9AF1-43F6D3D2EAA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1302" t="12581" b="9261"/>
          <a:stretch/>
        </p:blipFill>
        <p:spPr bwMode="auto">
          <a:xfrm>
            <a:off x="5107542" y="1541031"/>
            <a:ext cx="1400927" cy="146147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6952787-A24B-43D2-965E-0DE523B5E0FD}"/>
              </a:ext>
            </a:extLst>
          </p:cNvPr>
          <p:cNvSpPr txBox="1"/>
          <p:nvPr/>
        </p:nvSpPr>
        <p:spPr>
          <a:xfrm>
            <a:off x="5060463" y="2371055"/>
            <a:ext cx="1595306" cy="663580"/>
          </a:xfrm>
          <a:prstGeom prst="rect">
            <a:avLst/>
          </a:prstGeom>
          <a:solidFill>
            <a:srgbClr val="FBE9F2">
              <a:alpha val="65000"/>
            </a:srgbClr>
          </a:solidFill>
        </p:spPr>
        <p:txBody>
          <a:bodyPr wrap="square">
            <a:spAutoFit/>
          </a:bodyPr>
          <a:lstStyle/>
          <a:p>
            <a:pPr algn="ctr">
              <a:lnSpc>
                <a:spcPct val="107000"/>
              </a:lnSpc>
              <a:spcAft>
                <a:spcPts val="800"/>
              </a:spcAft>
            </a:pPr>
            <a:r>
              <a:rPr lang="vi-VN" sz="1800" b="1" dirty="0">
                <a:ln w="0"/>
                <a:solidFill>
                  <a:srgbClr val="D20000"/>
                </a:solidFill>
                <a:effectLst>
                  <a:outerShdw blurRad="38100" dist="25400" dir="5400000" algn="ctr" rotWithShape="0">
                    <a:srgbClr val="6E747A">
                      <a:alpha val="43000"/>
                    </a:srgbClr>
                  </a:outerShdw>
                </a:effectLst>
                <a:latin typeface="Arial" panose="020B0604020202020204" pitchFamily="34" charset="0"/>
                <a:ea typeface="DengXian" panose="02010600030101010101" pitchFamily="2" charset="-122"/>
                <a:cs typeface="Times New Roman" panose="02020603050405020304" pitchFamily="18" charset="0"/>
              </a:rPr>
              <a:t>Chất độc trong phân</a:t>
            </a:r>
            <a:endParaRPr lang="vi-VN" sz="1400" b="1" dirty="0">
              <a:ln w="0"/>
              <a:solidFill>
                <a:srgbClr val="D20000"/>
              </a:solidFill>
              <a:effectLst>
                <a:outerShdw blurRad="38100" dist="25400" dir="5400000" algn="ctr" rotWithShape="0">
                  <a:srgbClr val="6E747A">
                    <a:alpha val="43000"/>
                  </a:srgbClr>
                </a:outerShdw>
              </a:effectLst>
              <a:latin typeface="Arial" panose="020B0604020202020204" pitchFamily="34" charset="0"/>
              <a:ea typeface="DengXian" panose="02010600030101010101"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F3ABB291-F86F-40E1-A9CF-AFDFE1234D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909"/>
            <a:ext cx="939181" cy="765630"/>
          </a:xfrm>
          <a:prstGeom prst="rect">
            <a:avLst/>
          </a:prstGeom>
        </p:spPr>
      </p:pic>
    </p:spTree>
    <p:extLst>
      <p:ext uri="{BB962C8B-B14F-4D97-AF65-F5344CB8AC3E}">
        <p14:creationId xmlns:p14="http://schemas.microsoft.com/office/powerpoint/2010/main" val="20599482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98F15BA-179C-4898-84C2-9503C2950A1E}"/>
              </a:ext>
            </a:extLst>
          </p:cNvPr>
          <p:cNvPicPr>
            <a:picLocks noChangeAspect="1"/>
          </p:cNvPicPr>
          <p:nvPr/>
        </p:nvPicPr>
        <p:blipFill rotWithShape="1">
          <a:blip r:embed="rId3"/>
          <a:srcRect l="388" r="49212"/>
          <a:stretch/>
        </p:blipFill>
        <p:spPr>
          <a:xfrm>
            <a:off x="107504" y="363193"/>
            <a:ext cx="4237062" cy="4571332"/>
          </a:xfrm>
          <a:prstGeom prst="rect">
            <a:avLst/>
          </a:prstGeom>
        </p:spPr>
      </p:pic>
      <p:sp>
        <p:nvSpPr>
          <p:cNvPr id="6" name="Rectangle 5">
            <a:extLst>
              <a:ext uri="{FF2B5EF4-FFF2-40B4-BE49-F238E27FC236}">
                <a16:creationId xmlns:a16="http://schemas.microsoft.com/office/drawing/2014/main" id="{D14DB223-765A-4167-8829-19C3F22BE78E}"/>
              </a:ext>
            </a:extLst>
          </p:cNvPr>
          <p:cNvSpPr/>
          <p:nvPr/>
        </p:nvSpPr>
        <p:spPr>
          <a:xfrm>
            <a:off x="2850937" y="3342818"/>
            <a:ext cx="1224136" cy="4843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00" dirty="0">
                <a:effectLst/>
                <a:latin typeface="Verdana" panose="020B0604030504040204" pitchFamily="34" charset="0"/>
                <a:ea typeface="Verdana" panose="020B0604030504040204" pitchFamily="34" charset="0"/>
                <a:cs typeface="Times New Roman" panose="02020603050405020304" pitchFamily="18" charset="0"/>
              </a:rPr>
              <a:t>Độc tố ngày thứ tư</a:t>
            </a:r>
          </a:p>
        </p:txBody>
      </p:sp>
      <p:sp>
        <p:nvSpPr>
          <p:cNvPr id="8" name="Rectangle 7">
            <a:extLst>
              <a:ext uri="{FF2B5EF4-FFF2-40B4-BE49-F238E27FC236}">
                <a16:creationId xmlns:a16="http://schemas.microsoft.com/office/drawing/2014/main" id="{B5058FFD-7BEA-42BC-9423-A2D8F3DBE752}"/>
              </a:ext>
            </a:extLst>
          </p:cNvPr>
          <p:cNvSpPr/>
          <p:nvPr/>
        </p:nvSpPr>
        <p:spPr>
          <a:xfrm>
            <a:off x="3180395" y="1610833"/>
            <a:ext cx="1224136" cy="4843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00" dirty="0">
                <a:effectLst/>
                <a:latin typeface="Verdana" panose="020B0604030504040204" pitchFamily="34" charset="0"/>
                <a:ea typeface="Verdana" panose="020B0604030504040204" pitchFamily="34" charset="0"/>
                <a:cs typeface="Times New Roman" panose="02020603050405020304" pitchFamily="18" charset="0"/>
              </a:rPr>
              <a:t>Độc tố ngày thứ ba</a:t>
            </a:r>
          </a:p>
        </p:txBody>
      </p:sp>
      <p:sp>
        <p:nvSpPr>
          <p:cNvPr id="9" name="Rectangle 8">
            <a:extLst>
              <a:ext uri="{FF2B5EF4-FFF2-40B4-BE49-F238E27FC236}">
                <a16:creationId xmlns:a16="http://schemas.microsoft.com/office/drawing/2014/main" id="{230E691C-566B-4760-B164-7779D97BFA08}"/>
              </a:ext>
            </a:extLst>
          </p:cNvPr>
          <p:cNvSpPr/>
          <p:nvPr/>
        </p:nvSpPr>
        <p:spPr>
          <a:xfrm>
            <a:off x="1691680" y="363193"/>
            <a:ext cx="1224136" cy="49136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00" dirty="0">
                <a:effectLst/>
                <a:latin typeface="Verdana" panose="020B0604030504040204" pitchFamily="34" charset="0"/>
                <a:ea typeface="Verdana" panose="020B0604030504040204" pitchFamily="34" charset="0"/>
                <a:cs typeface="Times New Roman" panose="02020603050405020304" pitchFamily="18" charset="0"/>
              </a:rPr>
              <a:t>Độc tố ngày thứ hai</a:t>
            </a:r>
          </a:p>
        </p:txBody>
      </p:sp>
      <p:sp>
        <p:nvSpPr>
          <p:cNvPr id="10" name="Rectangle 9">
            <a:extLst>
              <a:ext uri="{FF2B5EF4-FFF2-40B4-BE49-F238E27FC236}">
                <a16:creationId xmlns:a16="http://schemas.microsoft.com/office/drawing/2014/main" id="{19F1D2C9-C5F6-4DA5-ABE3-690316D8D4DD}"/>
              </a:ext>
            </a:extLst>
          </p:cNvPr>
          <p:cNvSpPr/>
          <p:nvPr/>
        </p:nvSpPr>
        <p:spPr>
          <a:xfrm>
            <a:off x="251520" y="3363044"/>
            <a:ext cx="1224136" cy="504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00" dirty="0">
                <a:latin typeface="Verdana" panose="020B0604030504040204" pitchFamily="34" charset="0"/>
                <a:ea typeface="Verdana" panose="020B0604030504040204" pitchFamily="34" charset="0"/>
              </a:rPr>
              <a:t>Độc tố ngày thứ nhất</a:t>
            </a:r>
          </a:p>
        </p:txBody>
      </p:sp>
      <p:sp>
        <p:nvSpPr>
          <p:cNvPr id="12" name="TextBox 11">
            <a:extLst>
              <a:ext uri="{FF2B5EF4-FFF2-40B4-BE49-F238E27FC236}">
                <a16:creationId xmlns:a16="http://schemas.microsoft.com/office/drawing/2014/main" id="{60CF65D2-967E-4E39-AC55-FBD05E7E19F9}"/>
              </a:ext>
            </a:extLst>
          </p:cNvPr>
          <p:cNvSpPr txBox="1"/>
          <p:nvPr/>
        </p:nvSpPr>
        <p:spPr>
          <a:xfrm>
            <a:off x="4464496" y="1610833"/>
            <a:ext cx="4139952" cy="1752467"/>
          </a:xfrm>
          <a:prstGeom prst="rect">
            <a:avLst/>
          </a:prstGeom>
          <a:noFill/>
        </p:spPr>
        <p:txBody>
          <a:bodyPr wrap="square">
            <a:spAutoFit/>
          </a:bodyPr>
          <a:lstStyle/>
          <a:p>
            <a:pPr algn="just">
              <a:lnSpc>
                <a:spcPct val="107000"/>
              </a:lnSpc>
              <a:spcAft>
                <a:spcPts val="800"/>
              </a:spcAft>
            </a:pPr>
            <a:r>
              <a:rPr lang="vi-VN" sz="1600" dirty="0">
                <a:effectLst/>
                <a:latin typeface="Verdana" panose="020B0604030504040204" pitchFamily="34" charset="0"/>
                <a:ea typeface="Verdana" panose="020B0604030504040204" pitchFamily="34" charset="0"/>
                <a:cs typeface="Times New Roman" panose="02020603050405020304" pitchFamily="18" charset="0"/>
              </a:rPr>
              <a:t>Chất thải trong đường ruột có mùi hôi</a:t>
            </a:r>
            <a:r>
              <a:rPr lang="vi-VN" sz="1600" dirty="0">
                <a:latin typeface="Verdana" panose="020B0604030504040204" pitchFamily="34" charset="0"/>
                <a:ea typeface="Verdana" panose="020B0604030504040204" pitchFamily="34" charset="0"/>
                <a:cs typeface="Times New Roman" panose="02020603050405020304" pitchFamily="18" charset="0"/>
              </a:rPr>
              <a:t> khiến “</a:t>
            </a:r>
            <a:r>
              <a:rPr lang="vi-VN" sz="1600" dirty="0">
                <a:effectLst/>
                <a:latin typeface="Verdana" panose="020B0604030504040204" pitchFamily="34" charset="0"/>
                <a:ea typeface="Verdana" panose="020B0604030504040204" pitchFamily="34" charset="0"/>
                <a:cs typeface="Times New Roman" panose="02020603050405020304" pitchFamily="18" charset="0"/>
              </a:rPr>
              <a:t>cơ thể tự nhiễm độc”.</a:t>
            </a:r>
          </a:p>
          <a:p>
            <a:pPr algn="just">
              <a:lnSpc>
                <a:spcPct val="107000"/>
              </a:lnSpc>
              <a:spcAft>
                <a:spcPts val="800"/>
              </a:spcAft>
            </a:pPr>
            <a:r>
              <a:rPr lang="vi-VN" sz="1600" dirty="0">
                <a:latin typeface="Verdana" panose="020B0604030504040204" pitchFamily="34" charset="0"/>
                <a:ea typeface="Verdana" panose="020B0604030504040204" pitchFamily="34" charset="0"/>
                <a:cs typeface="Times New Roman" panose="02020603050405020304" pitchFamily="18" charset="0"/>
              </a:rPr>
              <a:t>Từ đó v</a:t>
            </a:r>
            <a:r>
              <a:rPr lang="vi-VN" sz="1600" dirty="0">
                <a:effectLst/>
                <a:latin typeface="Verdana" panose="020B0604030504040204" pitchFamily="34" charset="0"/>
                <a:ea typeface="Verdana" panose="020B0604030504040204" pitchFamily="34" charset="0"/>
                <a:cs typeface="Times New Roman" panose="02020603050405020304" pitchFamily="18" charset="0"/>
              </a:rPr>
              <a:t>i khuẩn xấu sinh sôi, phân hủy, gây viêm túi thừa (divertecular), dẫn đến độc tố sản sinh tạo ra chất gây ung thư.</a:t>
            </a:r>
          </a:p>
        </p:txBody>
      </p:sp>
      <p:sp>
        <p:nvSpPr>
          <p:cNvPr id="13" name="TextBox 12">
            <a:extLst>
              <a:ext uri="{FF2B5EF4-FFF2-40B4-BE49-F238E27FC236}">
                <a16:creationId xmlns:a16="http://schemas.microsoft.com/office/drawing/2014/main" id="{477DBE2D-FC12-4CB9-B8F2-35BE4CBAB76C}"/>
              </a:ext>
            </a:extLst>
          </p:cNvPr>
          <p:cNvSpPr txBox="1"/>
          <p:nvPr/>
        </p:nvSpPr>
        <p:spPr>
          <a:xfrm>
            <a:off x="4464496" y="986780"/>
            <a:ext cx="4237062" cy="553998"/>
          </a:xfrm>
          <a:prstGeom prst="rect">
            <a:avLst/>
          </a:prstGeom>
          <a:noFill/>
        </p:spPr>
        <p:txBody>
          <a:bodyPr wrap="square">
            <a:spAutoFit/>
          </a:bodyPr>
          <a:lstStyle/>
          <a:p>
            <a:r>
              <a:rPr lang="vi-VN" sz="30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Độc tố tích lũy từng ngày</a:t>
            </a:r>
            <a:endParaRPr lang="en-US" sz="30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16" name="TextBox 15">
            <a:extLst>
              <a:ext uri="{FF2B5EF4-FFF2-40B4-BE49-F238E27FC236}">
                <a16:creationId xmlns:a16="http://schemas.microsoft.com/office/drawing/2014/main" id="{7EF96237-B697-44DF-88DF-F953589C7772}"/>
              </a:ext>
            </a:extLst>
          </p:cNvPr>
          <p:cNvSpPr txBox="1"/>
          <p:nvPr/>
        </p:nvSpPr>
        <p:spPr>
          <a:xfrm>
            <a:off x="5608728" y="3378389"/>
            <a:ext cx="3092830" cy="553998"/>
          </a:xfrm>
          <a:prstGeom prst="rect">
            <a:avLst/>
          </a:prstGeom>
          <a:noFill/>
        </p:spPr>
        <p:txBody>
          <a:bodyPr wrap="square">
            <a:spAutoFit/>
          </a:bodyPr>
          <a:lstStyle/>
          <a:p>
            <a:r>
              <a:rPr lang="vi-VN" sz="3000" b="1" dirty="0">
                <a:ln w="0">
                  <a:noFill/>
                </a:ln>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Gây bệnh ung thư</a:t>
            </a:r>
            <a:endParaRPr lang="en-US" sz="3000" b="1" dirty="0">
              <a:ln w="0">
                <a:noFill/>
              </a:ln>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14" name="Arrow: Right 13">
            <a:extLst>
              <a:ext uri="{FF2B5EF4-FFF2-40B4-BE49-F238E27FC236}">
                <a16:creationId xmlns:a16="http://schemas.microsoft.com/office/drawing/2014/main" id="{478CC4CA-C6FD-49AA-BF9D-A48DC9FE8054}"/>
              </a:ext>
            </a:extLst>
          </p:cNvPr>
          <p:cNvSpPr/>
          <p:nvPr/>
        </p:nvSpPr>
        <p:spPr>
          <a:xfrm>
            <a:off x="5220071" y="3560106"/>
            <a:ext cx="342925" cy="2520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3F0BB4A0-DEA6-4086-BB1A-C42EE6BFC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622"/>
            <a:ext cx="939181" cy="765630"/>
          </a:xfrm>
          <a:prstGeom prst="rect">
            <a:avLst/>
          </a:prstGeom>
        </p:spPr>
      </p:pic>
    </p:spTree>
    <p:extLst>
      <p:ext uri="{BB962C8B-B14F-4D97-AF65-F5344CB8AC3E}">
        <p14:creationId xmlns:p14="http://schemas.microsoft.com/office/powerpoint/2010/main" val="920449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blip>
          <a:srcRect/>
          <a:stretch>
            <a:fillRect l="22000" t="10000" r="-22000" b="-8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B33C72-8EED-4816-8B81-823D1344B013}"/>
              </a:ext>
            </a:extLst>
          </p:cNvPr>
          <p:cNvSpPr txBox="1"/>
          <p:nvPr/>
        </p:nvSpPr>
        <p:spPr>
          <a:xfrm>
            <a:off x="1152479" y="69045"/>
            <a:ext cx="7362564" cy="861774"/>
          </a:xfrm>
          <a:prstGeom prst="rect">
            <a:avLst/>
          </a:prstGeom>
          <a:noFill/>
        </p:spPr>
        <p:txBody>
          <a:bodyPr wrap="square">
            <a:spAutoFit/>
          </a:bodyPr>
          <a:lstStyle/>
          <a:p>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CỨ CÁCH </a:t>
            </a:r>
            <a:r>
              <a:rPr lang="vi-VN" sz="2500" b="1" dirty="0">
                <a:ln w="0">
                  <a:noFill/>
                </a:ln>
                <a:solidFill>
                  <a:srgbClr val="C0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5 PHÚT </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LẠI CÓ </a:t>
            </a:r>
            <a:r>
              <a:rPr lang="vi-VN" sz="2500" b="1" dirty="0">
                <a:ln w="0">
                  <a:noFill/>
                </a:ln>
                <a:solidFill>
                  <a:srgbClr val="C0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1 NGƯỜI </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CHẾT VÌ UNG THƯ ĐƯỜNG RUỘT</a:t>
            </a:r>
            <a:endParaRPr lang="en-US"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pic>
        <p:nvPicPr>
          <p:cNvPr id="14" name="圖片 2">
            <a:extLst>
              <a:ext uri="{FF2B5EF4-FFF2-40B4-BE49-F238E27FC236}">
                <a16:creationId xmlns:a16="http://schemas.microsoft.com/office/drawing/2014/main" id="{D5C8DE46-5A90-4153-AD27-7C94BFDD01B0}"/>
              </a:ext>
            </a:extLst>
          </p:cNvPr>
          <p:cNvPicPr>
            <a:picLocks noChangeAspect="1"/>
          </p:cNvPicPr>
          <p:nvPr/>
        </p:nvPicPr>
        <p:blipFill rotWithShape="1">
          <a:blip r:embed="rId4"/>
          <a:srcRect l="76675" t="70713" r="6998" b="6973"/>
          <a:stretch/>
        </p:blipFill>
        <p:spPr>
          <a:xfrm>
            <a:off x="7318720" y="3407152"/>
            <a:ext cx="1512168" cy="1152128"/>
          </a:xfrm>
          <a:prstGeom prst="rect">
            <a:avLst/>
          </a:prstGeom>
          <a:ln>
            <a:noFill/>
          </a:ln>
          <a:effectLst>
            <a:softEdge rad="112500"/>
          </a:effectLst>
        </p:spPr>
      </p:pic>
      <p:pic>
        <p:nvPicPr>
          <p:cNvPr id="15" name="圖片 2">
            <a:extLst>
              <a:ext uri="{FF2B5EF4-FFF2-40B4-BE49-F238E27FC236}">
                <a16:creationId xmlns:a16="http://schemas.microsoft.com/office/drawing/2014/main" id="{0ED7AE79-ED53-4178-BB79-C9109C057E9E}"/>
              </a:ext>
            </a:extLst>
          </p:cNvPr>
          <p:cNvPicPr>
            <a:picLocks noChangeAspect="1"/>
          </p:cNvPicPr>
          <p:nvPr/>
        </p:nvPicPr>
        <p:blipFill rotWithShape="1">
          <a:blip r:embed="rId4"/>
          <a:srcRect l="58702" t="71945" r="24971" b="5741"/>
          <a:stretch/>
        </p:blipFill>
        <p:spPr>
          <a:xfrm>
            <a:off x="5770776" y="3410273"/>
            <a:ext cx="1512168" cy="1152128"/>
          </a:xfrm>
          <a:prstGeom prst="rect">
            <a:avLst/>
          </a:prstGeom>
          <a:ln>
            <a:noFill/>
          </a:ln>
          <a:effectLst>
            <a:softEdge rad="112500"/>
          </a:effectLst>
        </p:spPr>
      </p:pic>
      <p:pic>
        <p:nvPicPr>
          <p:cNvPr id="16" name="圖片 2">
            <a:extLst>
              <a:ext uri="{FF2B5EF4-FFF2-40B4-BE49-F238E27FC236}">
                <a16:creationId xmlns:a16="http://schemas.microsoft.com/office/drawing/2014/main" id="{99779CE4-91F8-4116-A1D1-229356F794B4}"/>
              </a:ext>
            </a:extLst>
          </p:cNvPr>
          <p:cNvPicPr>
            <a:picLocks noChangeAspect="1"/>
          </p:cNvPicPr>
          <p:nvPr/>
        </p:nvPicPr>
        <p:blipFill rotWithShape="1">
          <a:blip r:embed="rId4"/>
          <a:srcRect l="75716" t="46679" r="7956" b="31007"/>
          <a:stretch/>
        </p:blipFill>
        <p:spPr>
          <a:xfrm>
            <a:off x="7368899" y="2136127"/>
            <a:ext cx="1512168" cy="1152128"/>
          </a:xfrm>
          <a:prstGeom prst="rect">
            <a:avLst/>
          </a:prstGeom>
          <a:ln>
            <a:noFill/>
          </a:ln>
          <a:effectLst>
            <a:softEdge rad="112500"/>
          </a:effectLst>
        </p:spPr>
      </p:pic>
      <p:pic>
        <p:nvPicPr>
          <p:cNvPr id="17" name="圖片 2">
            <a:extLst>
              <a:ext uri="{FF2B5EF4-FFF2-40B4-BE49-F238E27FC236}">
                <a16:creationId xmlns:a16="http://schemas.microsoft.com/office/drawing/2014/main" id="{183C4BA8-8D18-448C-9A43-49E44C5C6073}"/>
              </a:ext>
            </a:extLst>
          </p:cNvPr>
          <p:cNvPicPr>
            <a:picLocks noChangeAspect="1"/>
          </p:cNvPicPr>
          <p:nvPr/>
        </p:nvPicPr>
        <p:blipFill rotWithShape="1">
          <a:blip r:embed="rId4"/>
          <a:srcRect l="58521" t="46517" r="25152" b="29774"/>
          <a:stretch/>
        </p:blipFill>
        <p:spPr>
          <a:xfrm>
            <a:off x="5845346" y="2136255"/>
            <a:ext cx="1423059" cy="1152000"/>
          </a:xfrm>
          <a:prstGeom prst="rect">
            <a:avLst/>
          </a:prstGeom>
          <a:ln>
            <a:noFill/>
          </a:ln>
          <a:effectLst>
            <a:softEdge rad="112500"/>
          </a:effectLst>
        </p:spPr>
      </p:pic>
      <p:pic>
        <p:nvPicPr>
          <p:cNvPr id="18" name="圖片 2">
            <a:extLst>
              <a:ext uri="{FF2B5EF4-FFF2-40B4-BE49-F238E27FC236}">
                <a16:creationId xmlns:a16="http://schemas.microsoft.com/office/drawing/2014/main" id="{43891043-8F2C-4E0F-BC73-BF60188F0744}"/>
              </a:ext>
            </a:extLst>
          </p:cNvPr>
          <p:cNvPicPr>
            <a:picLocks noChangeAspect="1"/>
          </p:cNvPicPr>
          <p:nvPr/>
        </p:nvPicPr>
        <p:blipFill rotWithShape="1">
          <a:blip r:embed="rId4"/>
          <a:srcRect l="75535" t="24040" r="8137" b="53646"/>
          <a:stretch/>
        </p:blipFill>
        <p:spPr>
          <a:xfrm>
            <a:off x="7318720" y="920497"/>
            <a:ext cx="1512168" cy="1152128"/>
          </a:xfrm>
          <a:prstGeom prst="rect">
            <a:avLst/>
          </a:prstGeom>
          <a:ln>
            <a:noFill/>
          </a:ln>
          <a:effectLst>
            <a:softEdge rad="112500"/>
          </a:effectLst>
        </p:spPr>
      </p:pic>
      <p:pic>
        <p:nvPicPr>
          <p:cNvPr id="19" name="圖片 2">
            <a:extLst>
              <a:ext uri="{FF2B5EF4-FFF2-40B4-BE49-F238E27FC236}">
                <a16:creationId xmlns:a16="http://schemas.microsoft.com/office/drawing/2014/main" id="{50282972-A98A-40B9-AEF3-AC65DB1828A2}"/>
              </a:ext>
            </a:extLst>
          </p:cNvPr>
          <p:cNvPicPr>
            <a:picLocks noChangeAspect="1"/>
          </p:cNvPicPr>
          <p:nvPr/>
        </p:nvPicPr>
        <p:blipFill rotWithShape="1">
          <a:blip r:embed="rId4"/>
          <a:srcRect l="58339" t="23878" r="25333" b="55202"/>
          <a:stretch/>
        </p:blipFill>
        <p:spPr>
          <a:xfrm>
            <a:off x="5705921" y="920625"/>
            <a:ext cx="1612799" cy="1152000"/>
          </a:xfrm>
          <a:prstGeom prst="rect">
            <a:avLst/>
          </a:prstGeom>
          <a:ln>
            <a:noFill/>
          </a:ln>
          <a:effectLst>
            <a:softEdge rad="112500"/>
          </a:effectLst>
        </p:spPr>
      </p:pic>
      <p:pic>
        <p:nvPicPr>
          <p:cNvPr id="20" name="圖片 2">
            <a:extLst>
              <a:ext uri="{FF2B5EF4-FFF2-40B4-BE49-F238E27FC236}">
                <a16:creationId xmlns:a16="http://schemas.microsoft.com/office/drawing/2014/main" id="{5A8AC895-44A9-49BB-8807-287517F8BBED}"/>
              </a:ext>
            </a:extLst>
          </p:cNvPr>
          <p:cNvPicPr>
            <a:picLocks noChangeAspect="1"/>
          </p:cNvPicPr>
          <p:nvPr/>
        </p:nvPicPr>
        <p:blipFill rotWithShape="1">
          <a:blip r:embed="rId4"/>
          <a:srcRect l="41687" t="73141" r="42763" b="11157"/>
          <a:stretch/>
        </p:blipFill>
        <p:spPr>
          <a:xfrm>
            <a:off x="4067944" y="3633428"/>
            <a:ext cx="1368000" cy="770134"/>
          </a:xfrm>
          <a:prstGeom prst="rect">
            <a:avLst/>
          </a:prstGeom>
        </p:spPr>
      </p:pic>
      <p:pic>
        <p:nvPicPr>
          <p:cNvPr id="21" name="圖片 2">
            <a:extLst>
              <a:ext uri="{FF2B5EF4-FFF2-40B4-BE49-F238E27FC236}">
                <a16:creationId xmlns:a16="http://schemas.microsoft.com/office/drawing/2014/main" id="{F28FDE49-D80F-403D-B88B-B78640002C1E}"/>
              </a:ext>
            </a:extLst>
          </p:cNvPr>
          <p:cNvPicPr>
            <a:picLocks noChangeAspect="1"/>
          </p:cNvPicPr>
          <p:nvPr/>
        </p:nvPicPr>
        <p:blipFill rotWithShape="1">
          <a:blip r:embed="rId4"/>
          <a:srcRect l="26047" t="73340" r="59181" b="6316"/>
          <a:stretch/>
        </p:blipFill>
        <p:spPr>
          <a:xfrm>
            <a:off x="2265335" y="3513221"/>
            <a:ext cx="1368000" cy="1050288"/>
          </a:xfrm>
          <a:prstGeom prst="rect">
            <a:avLst/>
          </a:prstGeom>
        </p:spPr>
      </p:pic>
      <p:pic>
        <p:nvPicPr>
          <p:cNvPr id="22" name="圖片 2">
            <a:extLst>
              <a:ext uri="{FF2B5EF4-FFF2-40B4-BE49-F238E27FC236}">
                <a16:creationId xmlns:a16="http://schemas.microsoft.com/office/drawing/2014/main" id="{31007230-2A6F-4DD7-B8FA-9847BE30EF4D}"/>
              </a:ext>
            </a:extLst>
          </p:cNvPr>
          <p:cNvPicPr>
            <a:picLocks noChangeAspect="1"/>
          </p:cNvPicPr>
          <p:nvPr/>
        </p:nvPicPr>
        <p:blipFill rotWithShape="1">
          <a:blip r:embed="rId4"/>
          <a:srcRect l="8851" t="73177" r="76377" b="9268"/>
          <a:stretch/>
        </p:blipFill>
        <p:spPr>
          <a:xfrm>
            <a:off x="462726" y="3588993"/>
            <a:ext cx="1368000" cy="906288"/>
          </a:xfrm>
          <a:prstGeom prst="rect">
            <a:avLst/>
          </a:prstGeom>
        </p:spPr>
      </p:pic>
      <p:sp>
        <p:nvSpPr>
          <p:cNvPr id="2" name="Rectangle 1">
            <a:extLst>
              <a:ext uri="{FF2B5EF4-FFF2-40B4-BE49-F238E27FC236}">
                <a16:creationId xmlns:a16="http://schemas.microsoft.com/office/drawing/2014/main" id="{A05F209B-9ACF-418D-B39E-68643FDA5795}"/>
              </a:ext>
            </a:extLst>
          </p:cNvPr>
          <p:cNvSpPr/>
          <p:nvPr/>
        </p:nvSpPr>
        <p:spPr>
          <a:xfrm>
            <a:off x="459031" y="4466418"/>
            <a:ext cx="1368000" cy="5549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Tuyển thủ đội bóng rổ nữ quốc gia </a:t>
            </a:r>
          </a:p>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Trần Lộ Vân</a:t>
            </a:r>
          </a:p>
        </p:txBody>
      </p:sp>
      <p:sp>
        <p:nvSpPr>
          <p:cNvPr id="13" name="Rectangle 12">
            <a:extLst>
              <a:ext uri="{FF2B5EF4-FFF2-40B4-BE49-F238E27FC236}">
                <a16:creationId xmlns:a16="http://schemas.microsoft.com/office/drawing/2014/main" id="{D400F523-81D5-416C-ACEB-9615D78AE5AF}"/>
              </a:ext>
            </a:extLst>
          </p:cNvPr>
          <p:cNvSpPr/>
          <p:nvPr/>
        </p:nvSpPr>
        <p:spPr>
          <a:xfrm>
            <a:off x="2265335" y="4517949"/>
            <a:ext cx="1368000" cy="5549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“Ông trùm” trong giới kinh doanh</a:t>
            </a:r>
          </a:p>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Vương Quân Dao</a:t>
            </a:r>
          </a:p>
        </p:txBody>
      </p:sp>
      <p:sp>
        <p:nvSpPr>
          <p:cNvPr id="27" name="Rectangle 26">
            <a:extLst>
              <a:ext uri="{FF2B5EF4-FFF2-40B4-BE49-F238E27FC236}">
                <a16:creationId xmlns:a16="http://schemas.microsoft.com/office/drawing/2014/main" id="{95FAFDB9-6032-4A34-B4A1-CF2AB9AD718D}"/>
              </a:ext>
            </a:extLst>
          </p:cNvPr>
          <p:cNvSpPr/>
          <p:nvPr/>
        </p:nvSpPr>
        <p:spPr>
          <a:xfrm>
            <a:off x="4067944" y="4392975"/>
            <a:ext cx="1368000" cy="5549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MC Đài Truyền hình Trung ương</a:t>
            </a:r>
          </a:p>
          <a:p>
            <a:pPr algn="ctr">
              <a:lnSpc>
                <a:spcPct val="107000"/>
              </a:lnSpc>
            </a:pPr>
            <a:r>
              <a:rPr lang="vi-VN" sz="900" dirty="0">
                <a:effectLst/>
                <a:latin typeface="Verdana" panose="020B0604030504040204" pitchFamily="34" charset="0"/>
                <a:ea typeface="Verdana" panose="020B0604030504040204" pitchFamily="34" charset="0"/>
                <a:cs typeface="Times New Roman" panose="02020603050405020304" pitchFamily="18" charset="0"/>
              </a:rPr>
              <a:t>Tiêu Hiểu Lâm</a:t>
            </a:r>
          </a:p>
        </p:txBody>
      </p:sp>
      <p:sp>
        <p:nvSpPr>
          <p:cNvPr id="3" name="Rectangle 2">
            <a:extLst>
              <a:ext uri="{FF2B5EF4-FFF2-40B4-BE49-F238E27FC236}">
                <a16:creationId xmlns:a16="http://schemas.microsoft.com/office/drawing/2014/main" id="{D068CAEE-AABC-4C2E-8111-3AD401C8E8F0}"/>
              </a:ext>
            </a:extLst>
          </p:cNvPr>
          <p:cNvSpPr/>
          <p:nvPr/>
        </p:nvSpPr>
        <p:spPr>
          <a:xfrm>
            <a:off x="218343" y="950007"/>
            <a:ext cx="5377993" cy="25536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BD9A3461-362A-48CE-847D-31C79FB85523}"/>
              </a:ext>
            </a:extLst>
          </p:cNvPr>
          <p:cNvSpPr txBox="1"/>
          <p:nvPr/>
        </p:nvSpPr>
        <p:spPr>
          <a:xfrm>
            <a:off x="293230" y="972642"/>
            <a:ext cx="5228217" cy="2508379"/>
          </a:xfrm>
          <a:prstGeom prst="rect">
            <a:avLst/>
          </a:prstGeom>
          <a:noFill/>
        </p:spPr>
        <p:txBody>
          <a:bodyPr wrap="square">
            <a:spAutoFit/>
          </a:bodyPr>
          <a:lstStyle/>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Tại Đài Loan, mỗi năm có 380.000 người được chẩn đoán mắc ung thư đại trực tràng, trong đó đa số đã chuyển sang giai đoạn giữa hoặc cuối.</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Trần Lộ Vân</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Tử vong do </a:t>
            </a:r>
            <a:r>
              <a:rPr lang="vi-VN" sz="1500" dirty="0">
                <a:solidFill>
                  <a:srgbClr val="FFC000"/>
                </a:solidFill>
                <a:effectLst/>
                <a:latin typeface="Verdana" panose="020B0604030504040204" pitchFamily="34" charset="0"/>
                <a:ea typeface="Verdana" panose="020B0604030504040204" pitchFamily="34" charset="0"/>
                <a:cs typeface="Times New Roman" panose="02020603050405020304" pitchFamily="18" charset="0"/>
              </a:rPr>
              <a:t>ung thư đại trực tràng</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hưởng dương </a:t>
            </a:r>
            <a:r>
              <a:rPr lang="vi-VN" sz="15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38</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tuổi</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Vương Quân Dao</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Tử vong do </a:t>
            </a:r>
            <a:r>
              <a:rPr lang="vi-VN" sz="1500" dirty="0">
                <a:solidFill>
                  <a:srgbClr val="FFC000"/>
                </a:solidFill>
                <a:effectLst/>
                <a:latin typeface="Verdana" panose="020B0604030504040204" pitchFamily="34" charset="0"/>
                <a:ea typeface="Verdana" panose="020B0604030504040204" pitchFamily="34" charset="0"/>
                <a:cs typeface="Times New Roman" panose="02020603050405020304" pitchFamily="18" charset="0"/>
              </a:rPr>
              <a:t>ung thư đại trực tràng</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hưởng dương </a:t>
            </a:r>
            <a:r>
              <a:rPr lang="vi-VN" sz="15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38</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tuổi</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Tiêu Hiểu Lâm</a:t>
            </a:r>
          </a:p>
          <a:p>
            <a:pPr>
              <a:spcAft>
                <a:spcPts val="800"/>
              </a:spcAft>
            </a:pP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Tử vong do </a:t>
            </a:r>
            <a:r>
              <a:rPr lang="vi-VN" sz="1500" dirty="0">
                <a:solidFill>
                  <a:srgbClr val="FFC000"/>
                </a:solidFill>
                <a:effectLst/>
                <a:latin typeface="Verdana" panose="020B0604030504040204" pitchFamily="34" charset="0"/>
                <a:ea typeface="Verdana" panose="020B0604030504040204" pitchFamily="34" charset="0"/>
                <a:cs typeface="Times New Roman" panose="02020603050405020304" pitchFamily="18" charset="0"/>
              </a:rPr>
              <a:t>ung thư đại trực tràng</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hưởng dương </a:t>
            </a:r>
            <a:r>
              <a:rPr lang="vi-VN" sz="15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55</a:t>
            </a:r>
            <a:r>
              <a:rPr lang="vi-VN"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tuổi</a:t>
            </a:r>
          </a:p>
        </p:txBody>
      </p:sp>
      <p:pic>
        <p:nvPicPr>
          <p:cNvPr id="23" name="Picture 22">
            <a:extLst>
              <a:ext uri="{FF2B5EF4-FFF2-40B4-BE49-F238E27FC236}">
                <a16:creationId xmlns:a16="http://schemas.microsoft.com/office/drawing/2014/main" id="{83983822-3D07-4598-A5D3-E5F24EAC9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39780560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b="-3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CA2916-5AAD-46BD-84CC-6D070A041BCA}"/>
              </a:ext>
            </a:extLst>
          </p:cNvPr>
          <p:cNvSpPr txBox="1"/>
          <p:nvPr/>
        </p:nvSpPr>
        <p:spPr>
          <a:xfrm>
            <a:off x="976797" y="89205"/>
            <a:ext cx="4104456" cy="1015663"/>
          </a:xfrm>
          <a:prstGeom prst="rect">
            <a:avLst/>
          </a:prstGeom>
          <a:noFill/>
        </p:spPr>
        <p:txBody>
          <a:bodyPr wrap="square">
            <a:spAutoFit/>
          </a:bodyPr>
          <a:lstStyle/>
          <a:p>
            <a:r>
              <a:rPr lang="vi-VN" sz="3000" b="1" dirty="0">
                <a:ln w="0">
                  <a:solidFill>
                    <a:schemeClr val="tx1"/>
                  </a:solid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GIẢI MÃ </a:t>
            </a:r>
          </a:p>
          <a:p>
            <a:r>
              <a:rPr lang="vi-VN" sz="3000" b="1" dirty="0">
                <a:ln w="0">
                  <a:solidFill>
                    <a:schemeClr val="tx1"/>
                  </a:solid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TUỔI ĐƯỜNG RUỘT</a:t>
            </a:r>
            <a:endParaRPr lang="en-US" sz="3000" b="1" dirty="0">
              <a:ln w="0">
                <a:solidFill>
                  <a:schemeClr val="tx1"/>
                </a:solid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5" name="TextBox 4">
            <a:extLst>
              <a:ext uri="{FF2B5EF4-FFF2-40B4-BE49-F238E27FC236}">
                <a16:creationId xmlns:a16="http://schemas.microsoft.com/office/drawing/2014/main" id="{8AC9EE8C-0F14-4B21-8F5B-FD6B2054DC4A}"/>
              </a:ext>
            </a:extLst>
          </p:cNvPr>
          <p:cNvSpPr txBox="1"/>
          <p:nvPr/>
        </p:nvSpPr>
        <p:spPr>
          <a:xfrm>
            <a:off x="4716016" y="-88563"/>
            <a:ext cx="1584176" cy="1075487"/>
          </a:xfrm>
          <a:prstGeom prst="rect">
            <a:avLst/>
          </a:prstGeom>
          <a:noFill/>
        </p:spPr>
        <p:txBody>
          <a:bodyPr wrap="square">
            <a:spAutoFit/>
          </a:bodyPr>
          <a:lstStyle/>
          <a:p>
            <a:pPr>
              <a:lnSpc>
                <a:spcPct val="120000"/>
              </a:lnSpc>
            </a:pPr>
            <a:r>
              <a:rPr lang="vi-VN" sz="6000" b="1" dirty="0">
                <a:ln w="0"/>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60%</a:t>
            </a:r>
            <a:endParaRPr lang="en-US" sz="6000" b="1" dirty="0">
              <a:ln w="0"/>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7" name="TextBox 6">
            <a:extLst>
              <a:ext uri="{FF2B5EF4-FFF2-40B4-BE49-F238E27FC236}">
                <a16:creationId xmlns:a16="http://schemas.microsoft.com/office/drawing/2014/main" id="{49CC6B2C-49BE-4E2B-B8F6-BC354834879A}"/>
              </a:ext>
            </a:extLst>
          </p:cNvPr>
          <p:cNvSpPr txBox="1"/>
          <p:nvPr/>
        </p:nvSpPr>
        <p:spPr>
          <a:xfrm>
            <a:off x="6300192" y="99369"/>
            <a:ext cx="2448272" cy="789383"/>
          </a:xfrm>
          <a:prstGeom prst="rect">
            <a:avLst/>
          </a:prstGeom>
          <a:noFill/>
        </p:spPr>
        <p:txBody>
          <a:bodyPr wrap="square">
            <a:spAutoFit/>
          </a:bodyPr>
          <a:lstStyle/>
          <a:p>
            <a:pPr>
              <a:lnSpc>
                <a:spcPct val="120000"/>
              </a:lnSpc>
            </a:pPr>
            <a:r>
              <a:rPr lang="vi-VN" sz="2000" b="1" dirty="0">
                <a:ln w="0"/>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Phụ nữ </a:t>
            </a:r>
          </a:p>
          <a:p>
            <a:pPr>
              <a:lnSpc>
                <a:spcPct val="120000"/>
              </a:lnSpc>
            </a:pPr>
            <a:r>
              <a:rPr lang="vi-VN" sz="2000" b="1" dirty="0">
                <a:ln w="0"/>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bị lão hóa đường ruột</a:t>
            </a:r>
            <a:endParaRPr lang="en-US" sz="2000" b="1" dirty="0">
              <a:ln w="0"/>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8" name="TextBox 7">
            <a:extLst>
              <a:ext uri="{FF2B5EF4-FFF2-40B4-BE49-F238E27FC236}">
                <a16:creationId xmlns:a16="http://schemas.microsoft.com/office/drawing/2014/main" id="{92253CAF-ACBF-4638-9230-70C941ACC2E2}"/>
              </a:ext>
            </a:extLst>
          </p:cNvPr>
          <p:cNvSpPr txBox="1"/>
          <p:nvPr/>
        </p:nvSpPr>
        <p:spPr>
          <a:xfrm>
            <a:off x="475785" y="1039741"/>
            <a:ext cx="8272679" cy="533031"/>
          </a:xfrm>
          <a:prstGeom prst="rect">
            <a:avLst/>
          </a:prstGeom>
          <a:noFill/>
        </p:spPr>
        <p:txBody>
          <a:bodyPr wrap="square">
            <a:spAutoFit/>
          </a:bodyPr>
          <a:lstStyle/>
          <a:p>
            <a:pPr>
              <a:lnSpc>
                <a:spcPct val="107000"/>
              </a:lnSpc>
              <a:spcAft>
                <a:spcPts val="800"/>
              </a:spcAft>
            </a:pPr>
            <a:r>
              <a:rPr lang="vi-VN" sz="1400" dirty="0">
                <a:ln w="3175">
                  <a:solidFill>
                    <a:schemeClr val="tx1"/>
                  </a:solidFill>
                </a:ln>
                <a:effectLst/>
                <a:latin typeface="Verdana" panose="020B0604030504040204" pitchFamily="34" charset="0"/>
                <a:ea typeface="Verdana" panose="020B0604030504040204" pitchFamily="34" charset="0"/>
                <a:cs typeface="Times New Roman" panose="02020603050405020304" pitchFamily="18" charset="0"/>
              </a:rPr>
              <a:t>Mắc táo bón mãn tính, đường ruột yếu, ung thư ruột, cao huyết áp, tiểu đường cũng như các bệnh liên quan khác.</a:t>
            </a:r>
          </a:p>
        </p:txBody>
      </p:sp>
      <p:sp>
        <p:nvSpPr>
          <p:cNvPr id="3" name="Rectangle 2">
            <a:extLst>
              <a:ext uri="{FF2B5EF4-FFF2-40B4-BE49-F238E27FC236}">
                <a16:creationId xmlns:a16="http://schemas.microsoft.com/office/drawing/2014/main" id="{CB83FA94-C683-443F-B690-F4117AE91FAD}"/>
              </a:ext>
            </a:extLst>
          </p:cNvPr>
          <p:cNvSpPr/>
          <p:nvPr/>
        </p:nvSpPr>
        <p:spPr>
          <a:xfrm>
            <a:off x="0" y="1593080"/>
            <a:ext cx="9144000" cy="2263247"/>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80000"/>
              </a:lnSpc>
            </a:pPr>
            <a:endParaRPr lang="vi-VN"/>
          </a:p>
        </p:txBody>
      </p:sp>
      <p:sp>
        <p:nvSpPr>
          <p:cNvPr id="14" name="TextBox 13">
            <a:extLst>
              <a:ext uri="{FF2B5EF4-FFF2-40B4-BE49-F238E27FC236}">
                <a16:creationId xmlns:a16="http://schemas.microsoft.com/office/drawing/2014/main" id="{702D30A3-AE25-4F2A-9DB3-5591F0D4F29F}"/>
              </a:ext>
            </a:extLst>
          </p:cNvPr>
          <p:cNvSpPr txBox="1"/>
          <p:nvPr/>
        </p:nvSpPr>
        <p:spPr>
          <a:xfrm>
            <a:off x="212636" y="1675498"/>
            <a:ext cx="4572000" cy="2131866"/>
          </a:xfrm>
          <a:prstGeom prst="rect">
            <a:avLst/>
          </a:prstGeom>
          <a:noFill/>
        </p:spPr>
        <p:txBody>
          <a:bodyPr wrap="square">
            <a:spAutoFit/>
          </a:bodyPr>
          <a:lstStyle/>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Thường xuyên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bỏ ăn sáng</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Thời gian ăn sáng quá ngắn,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ăn sáng nhanh </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Giờ giấc ăn uống không điều độ</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Không ăn đủ lượng rau cần thiết cho cơ thể</a:t>
            </a:r>
          </a:p>
          <a:p>
            <a:pPr>
              <a:lnSpc>
                <a:spcPct val="80000"/>
              </a:lnSpc>
              <a:spcAft>
                <a:spcPts val="800"/>
              </a:spcAft>
            </a:pP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Ăn</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quá nhiều thịt</a:t>
            </a:r>
          </a:p>
          <a:p>
            <a:pPr>
              <a:lnSpc>
                <a:spcPct val="80000"/>
              </a:lnSpc>
              <a:spcAft>
                <a:spcPts val="800"/>
              </a:spcAft>
            </a:pP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Không</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bổ sung sữa </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hoặc các chế phẩm từ sữa</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Đi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ăn ngoài hàng, quán trên 4 lần </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một tuần</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Hay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ăn, uống đồ ngọt</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Hay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ăn đêm</a:t>
            </a:r>
          </a:p>
        </p:txBody>
      </p:sp>
      <p:sp>
        <p:nvSpPr>
          <p:cNvPr id="16" name="TextBox 15">
            <a:extLst>
              <a:ext uri="{FF2B5EF4-FFF2-40B4-BE49-F238E27FC236}">
                <a16:creationId xmlns:a16="http://schemas.microsoft.com/office/drawing/2014/main" id="{3EE1041F-3631-47DC-BBC9-423A9F7D2CD5}"/>
              </a:ext>
            </a:extLst>
          </p:cNvPr>
          <p:cNvSpPr txBox="1"/>
          <p:nvPr/>
        </p:nvSpPr>
        <p:spPr>
          <a:xfrm>
            <a:off x="3752460" y="1657606"/>
            <a:ext cx="4572000" cy="2131866"/>
          </a:xfrm>
          <a:prstGeom prst="rect">
            <a:avLst/>
          </a:prstGeom>
          <a:noFill/>
        </p:spPr>
        <p:txBody>
          <a:bodyPr wrap="square">
            <a:spAutoFit/>
          </a:bodyPr>
          <a:lstStyle/>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Đại tiện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khó khăn</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Đại tiện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không hết phân</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Phân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cứng</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khó đại tiện</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Phân đóng thành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từng cục</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Phân nát hoặc bị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tiêu chảy</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Phân có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màu sẫm, đen</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Phân, rắm đặc biệt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"nặng mùi"</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Thời gian đại tiện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không cố định</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Khi đại tiện, phân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chìm ngay xuống đáy bồn</a:t>
            </a:r>
          </a:p>
        </p:txBody>
      </p:sp>
      <p:sp>
        <p:nvSpPr>
          <p:cNvPr id="18" name="TextBox 17">
            <a:extLst>
              <a:ext uri="{FF2B5EF4-FFF2-40B4-BE49-F238E27FC236}">
                <a16:creationId xmlns:a16="http://schemas.microsoft.com/office/drawing/2014/main" id="{B808A280-8741-4BC2-B04D-AEF72BCC664A}"/>
              </a:ext>
            </a:extLst>
          </p:cNvPr>
          <p:cNvSpPr txBox="1"/>
          <p:nvPr/>
        </p:nvSpPr>
        <p:spPr>
          <a:xfrm>
            <a:off x="6300192" y="1716911"/>
            <a:ext cx="2843808" cy="1655838"/>
          </a:xfrm>
          <a:prstGeom prst="rect">
            <a:avLst/>
          </a:prstGeom>
          <a:noFill/>
        </p:spPr>
        <p:txBody>
          <a:bodyPr wrap="square">
            <a:spAutoFit/>
          </a:bodyPr>
          <a:lstStyle/>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Thường xuyên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hút thuốc</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Da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sần sùi, nổi mụn</a:t>
            </a:r>
          </a:p>
          <a:p>
            <a:pPr>
              <a:lnSpc>
                <a:spcPct val="80000"/>
              </a:lnSpc>
              <a:spcAft>
                <a:spcPts val="800"/>
              </a:spcAft>
            </a:pP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Ít vận động</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Khó ngủ, hay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thèm ngủ</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Hay bị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áp lực</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Hay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căng thẳng, vội vã </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vào buổi sáng</a:t>
            </a:r>
          </a:p>
          <a:p>
            <a:pPr>
              <a:lnSpc>
                <a:spcPct val="80000"/>
              </a:lnSpc>
              <a:spcAft>
                <a:spcPts val="800"/>
              </a:spcAft>
            </a:pP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Hay </a:t>
            </a:r>
            <a:r>
              <a:rPr lang="vi-VN" sz="11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thức khuya</a:t>
            </a:r>
            <a:r>
              <a:rPr lang="vi-VN"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ngủ không đủ giấc</a:t>
            </a:r>
          </a:p>
        </p:txBody>
      </p:sp>
      <p:sp>
        <p:nvSpPr>
          <p:cNvPr id="13" name="Rectangle 12">
            <a:extLst>
              <a:ext uri="{FF2B5EF4-FFF2-40B4-BE49-F238E27FC236}">
                <a16:creationId xmlns:a16="http://schemas.microsoft.com/office/drawing/2014/main" id="{3222429C-8B18-4834-B3A9-375D6AE3B9ED}"/>
              </a:ext>
            </a:extLst>
          </p:cNvPr>
          <p:cNvSpPr/>
          <p:nvPr/>
        </p:nvSpPr>
        <p:spPr>
          <a:xfrm>
            <a:off x="99548" y="1703256"/>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0" name="Rectangle 19">
            <a:extLst>
              <a:ext uri="{FF2B5EF4-FFF2-40B4-BE49-F238E27FC236}">
                <a16:creationId xmlns:a16="http://schemas.microsoft.com/office/drawing/2014/main" id="{86CF09C7-E8AF-41A2-AB00-DFB513824F95}"/>
              </a:ext>
            </a:extLst>
          </p:cNvPr>
          <p:cNvSpPr/>
          <p:nvPr/>
        </p:nvSpPr>
        <p:spPr>
          <a:xfrm>
            <a:off x="99548" y="1931378"/>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1" name="Rectangle 20">
            <a:extLst>
              <a:ext uri="{FF2B5EF4-FFF2-40B4-BE49-F238E27FC236}">
                <a16:creationId xmlns:a16="http://schemas.microsoft.com/office/drawing/2014/main" id="{E6DA6A75-89D4-46CE-9251-21C16C3C7A33}"/>
              </a:ext>
            </a:extLst>
          </p:cNvPr>
          <p:cNvSpPr/>
          <p:nvPr/>
        </p:nvSpPr>
        <p:spPr>
          <a:xfrm>
            <a:off x="99548" y="2179774"/>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2" name="Rectangle 21">
            <a:extLst>
              <a:ext uri="{FF2B5EF4-FFF2-40B4-BE49-F238E27FC236}">
                <a16:creationId xmlns:a16="http://schemas.microsoft.com/office/drawing/2014/main" id="{DADB1C0B-A732-4E26-9EAC-F68668645212}"/>
              </a:ext>
            </a:extLst>
          </p:cNvPr>
          <p:cNvSpPr/>
          <p:nvPr/>
        </p:nvSpPr>
        <p:spPr>
          <a:xfrm>
            <a:off x="99548" y="2413368"/>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3" name="Rectangle 22">
            <a:extLst>
              <a:ext uri="{FF2B5EF4-FFF2-40B4-BE49-F238E27FC236}">
                <a16:creationId xmlns:a16="http://schemas.microsoft.com/office/drawing/2014/main" id="{8B4B5DC4-ACC6-4166-8A8E-696636AD86B3}"/>
              </a:ext>
            </a:extLst>
          </p:cNvPr>
          <p:cNvSpPr/>
          <p:nvPr/>
        </p:nvSpPr>
        <p:spPr>
          <a:xfrm>
            <a:off x="99548" y="2647197"/>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4" name="Rectangle 23">
            <a:extLst>
              <a:ext uri="{FF2B5EF4-FFF2-40B4-BE49-F238E27FC236}">
                <a16:creationId xmlns:a16="http://schemas.microsoft.com/office/drawing/2014/main" id="{7742406E-7811-4FCD-893C-EF16B60CAEA1}"/>
              </a:ext>
            </a:extLst>
          </p:cNvPr>
          <p:cNvSpPr/>
          <p:nvPr/>
        </p:nvSpPr>
        <p:spPr>
          <a:xfrm>
            <a:off x="99548" y="2887405"/>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5" name="Rectangle 24">
            <a:extLst>
              <a:ext uri="{FF2B5EF4-FFF2-40B4-BE49-F238E27FC236}">
                <a16:creationId xmlns:a16="http://schemas.microsoft.com/office/drawing/2014/main" id="{E22BD3A8-2461-4CD5-A003-BD412A818537}"/>
              </a:ext>
            </a:extLst>
          </p:cNvPr>
          <p:cNvSpPr/>
          <p:nvPr/>
        </p:nvSpPr>
        <p:spPr>
          <a:xfrm>
            <a:off x="107545" y="3114267"/>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6" name="Rectangle 25">
            <a:extLst>
              <a:ext uri="{FF2B5EF4-FFF2-40B4-BE49-F238E27FC236}">
                <a16:creationId xmlns:a16="http://schemas.microsoft.com/office/drawing/2014/main" id="{3BFDBD7B-427C-4E35-8D70-4F3577BB29CF}"/>
              </a:ext>
            </a:extLst>
          </p:cNvPr>
          <p:cNvSpPr/>
          <p:nvPr/>
        </p:nvSpPr>
        <p:spPr>
          <a:xfrm>
            <a:off x="107545" y="3342864"/>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27" name="Rectangle 26">
            <a:extLst>
              <a:ext uri="{FF2B5EF4-FFF2-40B4-BE49-F238E27FC236}">
                <a16:creationId xmlns:a16="http://schemas.microsoft.com/office/drawing/2014/main" id="{32C009F1-94C3-41E3-83B0-1657328BDCD9}"/>
              </a:ext>
            </a:extLst>
          </p:cNvPr>
          <p:cNvSpPr/>
          <p:nvPr/>
        </p:nvSpPr>
        <p:spPr>
          <a:xfrm>
            <a:off x="107545" y="3580467"/>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1" name="TextBox 60">
            <a:extLst>
              <a:ext uri="{FF2B5EF4-FFF2-40B4-BE49-F238E27FC236}">
                <a16:creationId xmlns:a16="http://schemas.microsoft.com/office/drawing/2014/main" id="{D7C524D8-750B-4EE0-B292-5B0C9CB124BD}"/>
              </a:ext>
            </a:extLst>
          </p:cNvPr>
          <p:cNvSpPr txBox="1"/>
          <p:nvPr/>
        </p:nvSpPr>
        <p:spPr>
          <a:xfrm>
            <a:off x="251545" y="3890965"/>
            <a:ext cx="8679844" cy="1192249"/>
          </a:xfrm>
          <a:prstGeom prst="rect">
            <a:avLst/>
          </a:prstGeom>
          <a:noFill/>
        </p:spPr>
        <p:txBody>
          <a:bodyPr wrap="square">
            <a:spAutoFit/>
          </a:bodyPr>
          <a:lstStyle/>
          <a:p>
            <a:pPr>
              <a:lnSpc>
                <a:spcPct val="110000"/>
              </a:lnSpc>
            </a:pPr>
            <a:r>
              <a:rPr lang="vi-VN" sz="1100" dirty="0">
                <a:effectLst/>
                <a:latin typeface="Verdana" panose="020B0604030504040204" pitchFamily="34" charset="0"/>
                <a:ea typeface="Verdana" panose="020B0604030504040204" pitchFamily="34" charset="0"/>
                <a:cs typeface="Times New Roman" panose="02020603050405020304" pitchFamily="18" charset="0"/>
              </a:rPr>
              <a:t>Bảng đánh giá độ tuổi đường ruột Yoshimi Benno từ Viện Vật lý và Hóa học Nhật Bản thực hiện</a:t>
            </a:r>
          </a:p>
          <a:p>
            <a:pPr>
              <a:lnSpc>
                <a:spcPct val="110000"/>
              </a:lnSpc>
            </a:pPr>
            <a:r>
              <a:rPr lang="vi-VN" sz="1100" dirty="0">
                <a:effectLst/>
                <a:latin typeface="Verdana" panose="020B0604030504040204" pitchFamily="34" charset="0"/>
                <a:ea typeface="Verdana" panose="020B0604030504040204" pitchFamily="34" charset="0"/>
                <a:cs typeface="Times New Roman" panose="02020603050405020304" pitchFamily="18" charset="0"/>
              </a:rPr>
              <a:t>Không chọn ô nào: Tuổi đường ruột tương đương với tuổi thực tế, chức năng đường ruột đang ở tình trạng lí tưởng nhất</a:t>
            </a:r>
          </a:p>
          <a:p>
            <a:pPr>
              <a:lnSpc>
                <a:spcPct val="110000"/>
              </a:lnSpc>
            </a:pPr>
            <a:r>
              <a:rPr lang="vi-VN" sz="1100" dirty="0">
                <a:effectLst/>
                <a:latin typeface="Verdana" panose="020B0604030504040204" pitchFamily="34" charset="0"/>
                <a:ea typeface="Verdana" panose="020B0604030504040204" pitchFamily="34" charset="0"/>
                <a:cs typeface="Times New Roman" panose="02020603050405020304" pitchFamily="18" charset="0"/>
              </a:rPr>
              <a:t>Chọn 4 trở xuống: Tuổi đường ruột = Tuổi thực tế + 5 tuổi</a:t>
            </a:r>
          </a:p>
          <a:p>
            <a:pPr>
              <a:lnSpc>
                <a:spcPct val="110000"/>
              </a:lnSpc>
            </a:pPr>
            <a:r>
              <a:rPr lang="vi-VN" sz="11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Chọn từ 5 đến 10 ô:</a:t>
            </a:r>
            <a:r>
              <a:rPr lang="vi-VN" sz="1100" dirty="0">
                <a:effectLst/>
                <a:latin typeface="Verdana" panose="020B0604030504040204" pitchFamily="34" charset="0"/>
                <a:ea typeface="Verdana" panose="020B0604030504040204" pitchFamily="34" charset="0"/>
                <a:cs typeface="Times New Roman" panose="02020603050405020304" pitchFamily="18" charset="0"/>
              </a:rPr>
              <a:t> </a:t>
            </a:r>
            <a:r>
              <a:rPr lang="vi-VN" sz="11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Tuổi đường ruột </a:t>
            </a:r>
            <a:r>
              <a:rPr lang="vi-VN" sz="1100" dirty="0">
                <a:effectLst/>
                <a:latin typeface="Verdana" panose="020B0604030504040204" pitchFamily="34" charset="0"/>
                <a:ea typeface="Verdana" panose="020B0604030504040204" pitchFamily="34" charset="0"/>
                <a:cs typeface="Times New Roman" panose="02020603050405020304" pitchFamily="18" charset="0"/>
              </a:rPr>
              <a:t>= Tuổi thực tế + </a:t>
            </a:r>
            <a:r>
              <a:rPr lang="vi-VN" sz="11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10 tuổi</a:t>
            </a:r>
          </a:p>
          <a:p>
            <a:pPr>
              <a:lnSpc>
                <a:spcPct val="110000"/>
              </a:lnSpc>
            </a:pPr>
            <a:r>
              <a:rPr lang="vi-VN" sz="1100" dirty="0">
                <a:effectLst/>
                <a:latin typeface="Verdana" panose="020B0604030504040204" pitchFamily="34" charset="0"/>
                <a:ea typeface="Verdana" panose="020B0604030504040204" pitchFamily="34" charset="0"/>
                <a:cs typeface="Times New Roman" panose="02020603050405020304" pitchFamily="18" charset="0"/>
              </a:rPr>
              <a:t>Chọn từ 11 đến 14 ô: Tuổi đường ruột = Tuổi thực tế + 20 tuổi</a:t>
            </a:r>
          </a:p>
          <a:p>
            <a:pPr>
              <a:lnSpc>
                <a:spcPct val="110000"/>
              </a:lnSpc>
            </a:pPr>
            <a:r>
              <a:rPr lang="vi-VN" sz="1100" dirty="0">
                <a:effectLst/>
                <a:latin typeface="Verdana" panose="020B0604030504040204" pitchFamily="34" charset="0"/>
                <a:ea typeface="Verdana" panose="020B0604030504040204" pitchFamily="34" charset="0"/>
                <a:cs typeface="Times New Roman" panose="02020603050405020304" pitchFamily="18" charset="0"/>
              </a:rPr>
              <a:t>Chọn từ 16 ô trở lên: Tuổi đường ruột = Tuổi thực tế + 30 tuổi</a:t>
            </a:r>
          </a:p>
        </p:txBody>
      </p:sp>
      <p:sp>
        <p:nvSpPr>
          <p:cNvPr id="62" name="Rectangle 61">
            <a:extLst>
              <a:ext uri="{FF2B5EF4-FFF2-40B4-BE49-F238E27FC236}">
                <a16:creationId xmlns:a16="http://schemas.microsoft.com/office/drawing/2014/main" id="{8C5DF0D4-95AB-4B0E-893E-19260AA315AD}"/>
              </a:ext>
            </a:extLst>
          </p:cNvPr>
          <p:cNvSpPr/>
          <p:nvPr/>
        </p:nvSpPr>
        <p:spPr>
          <a:xfrm>
            <a:off x="3623328" y="1675702"/>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3" name="Rectangle 62">
            <a:extLst>
              <a:ext uri="{FF2B5EF4-FFF2-40B4-BE49-F238E27FC236}">
                <a16:creationId xmlns:a16="http://schemas.microsoft.com/office/drawing/2014/main" id="{003CF27A-2F0C-4FBC-82B2-DE6013277D51}"/>
              </a:ext>
            </a:extLst>
          </p:cNvPr>
          <p:cNvSpPr/>
          <p:nvPr/>
        </p:nvSpPr>
        <p:spPr>
          <a:xfrm>
            <a:off x="3623328" y="1903824"/>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4" name="Rectangle 63">
            <a:extLst>
              <a:ext uri="{FF2B5EF4-FFF2-40B4-BE49-F238E27FC236}">
                <a16:creationId xmlns:a16="http://schemas.microsoft.com/office/drawing/2014/main" id="{8089ABEB-F95E-4C3D-9BCD-628664FAC168}"/>
              </a:ext>
            </a:extLst>
          </p:cNvPr>
          <p:cNvSpPr/>
          <p:nvPr/>
        </p:nvSpPr>
        <p:spPr>
          <a:xfrm>
            <a:off x="3623328" y="2152220"/>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5" name="Rectangle 64">
            <a:extLst>
              <a:ext uri="{FF2B5EF4-FFF2-40B4-BE49-F238E27FC236}">
                <a16:creationId xmlns:a16="http://schemas.microsoft.com/office/drawing/2014/main" id="{B6531443-BF31-4E63-A20A-BF35BF889F6A}"/>
              </a:ext>
            </a:extLst>
          </p:cNvPr>
          <p:cNvSpPr/>
          <p:nvPr/>
        </p:nvSpPr>
        <p:spPr>
          <a:xfrm>
            <a:off x="3623328" y="2385814"/>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6" name="Rectangle 65">
            <a:extLst>
              <a:ext uri="{FF2B5EF4-FFF2-40B4-BE49-F238E27FC236}">
                <a16:creationId xmlns:a16="http://schemas.microsoft.com/office/drawing/2014/main" id="{D5A91136-C82E-456C-A973-FD9D745C876D}"/>
              </a:ext>
            </a:extLst>
          </p:cNvPr>
          <p:cNvSpPr/>
          <p:nvPr/>
        </p:nvSpPr>
        <p:spPr>
          <a:xfrm>
            <a:off x="3623328" y="2619643"/>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7" name="Rectangle 66">
            <a:extLst>
              <a:ext uri="{FF2B5EF4-FFF2-40B4-BE49-F238E27FC236}">
                <a16:creationId xmlns:a16="http://schemas.microsoft.com/office/drawing/2014/main" id="{7D9CB744-49CD-4B50-9B33-4E71D2DFA60B}"/>
              </a:ext>
            </a:extLst>
          </p:cNvPr>
          <p:cNvSpPr/>
          <p:nvPr/>
        </p:nvSpPr>
        <p:spPr>
          <a:xfrm>
            <a:off x="3623328" y="2859851"/>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8" name="Rectangle 67">
            <a:extLst>
              <a:ext uri="{FF2B5EF4-FFF2-40B4-BE49-F238E27FC236}">
                <a16:creationId xmlns:a16="http://schemas.microsoft.com/office/drawing/2014/main" id="{4DB5826C-C096-4339-AFD9-C0D221C9599A}"/>
              </a:ext>
            </a:extLst>
          </p:cNvPr>
          <p:cNvSpPr/>
          <p:nvPr/>
        </p:nvSpPr>
        <p:spPr>
          <a:xfrm>
            <a:off x="3631325" y="3086713"/>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69" name="Rectangle 68">
            <a:extLst>
              <a:ext uri="{FF2B5EF4-FFF2-40B4-BE49-F238E27FC236}">
                <a16:creationId xmlns:a16="http://schemas.microsoft.com/office/drawing/2014/main" id="{E5AA48E1-0BAD-44D8-A150-D3BC12F0B073}"/>
              </a:ext>
            </a:extLst>
          </p:cNvPr>
          <p:cNvSpPr/>
          <p:nvPr/>
        </p:nvSpPr>
        <p:spPr>
          <a:xfrm>
            <a:off x="3631325" y="3315310"/>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70" name="Rectangle 69">
            <a:extLst>
              <a:ext uri="{FF2B5EF4-FFF2-40B4-BE49-F238E27FC236}">
                <a16:creationId xmlns:a16="http://schemas.microsoft.com/office/drawing/2014/main" id="{07D35F98-DCE8-4936-994C-AD0491941ED8}"/>
              </a:ext>
            </a:extLst>
          </p:cNvPr>
          <p:cNvSpPr/>
          <p:nvPr/>
        </p:nvSpPr>
        <p:spPr>
          <a:xfrm>
            <a:off x="3631325" y="3552913"/>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1" name="Rectangle 80">
            <a:extLst>
              <a:ext uri="{FF2B5EF4-FFF2-40B4-BE49-F238E27FC236}">
                <a16:creationId xmlns:a16="http://schemas.microsoft.com/office/drawing/2014/main" id="{A8D1D41C-D21F-48C6-9402-8BFBCCB1D515}"/>
              </a:ext>
            </a:extLst>
          </p:cNvPr>
          <p:cNvSpPr/>
          <p:nvPr/>
        </p:nvSpPr>
        <p:spPr>
          <a:xfrm>
            <a:off x="6171623" y="1747710"/>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2" name="Rectangle 81">
            <a:extLst>
              <a:ext uri="{FF2B5EF4-FFF2-40B4-BE49-F238E27FC236}">
                <a16:creationId xmlns:a16="http://schemas.microsoft.com/office/drawing/2014/main" id="{2C38D128-DD78-44E3-A4FB-C24FCC975E61}"/>
              </a:ext>
            </a:extLst>
          </p:cNvPr>
          <p:cNvSpPr/>
          <p:nvPr/>
        </p:nvSpPr>
        <p:spPr>
          <a:xfrm>
            <a:off x="6171623" y="1975832"/>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3" name="Rectangle 82">
            <a:extLst>
              <a:ext uri="{FF2B5EF4-FFF2-40B4-BE49-F238E27FC236}">
                <a16:creationId xmlns:a16="http://schemas.microsoft.com/office/drawing/2014/main" id="{1D32F68D-BA2E-4691-B6F7-0D763BCFBF5D}"/>
              </a:ext>
            </a:extLst>
          </p:cNvPr>
          <p:cNvSpPr/>
          <p:nvPr/>
        </p:nvSpPr>
        <p:spPr>
          <a:xfrm>
            <a:off x="6171623" y="2224228"/>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4" name="Rectangle 83">
            <a:extLst>
              <a:ext uri="{FF2B5EF4-FFF2-40B4-BE49-F238E27FC236}">
                <a16:creationId xmlns:a16="http://schemas.microsoft.com/office/drawing/2014/main" id="{52E88E1D-A90D-43A9-8837-7C1C32B07FB4}"/>
              </a:ext>
            </a:extLst>
          </p:cNvPr>
          <p:cNvSpPr/>
          <p:nvPr/>
        </p:nvSpPr>
        <p:spPr>
          <a:xfrm>
            <a:off x="6171623" y="2457822"/>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5" name="Rectangle 84">
            <a:extLst>
              <a:ext uri="{FF2B5EF4-FFF2-40B4-BE49-F238E27FC236}">
                <a16:creationId xmlns:a16="http://schemas.microsoft.com/office/drawing/2014/main" id="{CE1CC291-FF33-46E1-B328-BFE70F164485}"/>
              </a:ext>
            </a:extLst>
          </p:cNvPr>
          <p:cNvSpPr/>
          <p:nvPr/>
        </p:nvSpPr>
        <p:spPr>
          <a:xfrm>
            <a:off x="6171623" y="2691651"/>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6" name="Rectangle 85">
            <a:extLst>
              <a:ext uri="{FF2B5EF4-FFF2-40B4-BE49-F238E27FC236}">
                <a16:creationId xmlns:a16="http://schemas.microsoft.com/office/drawing/2014/main" id="{1BE499E7-EDEB-4E6C-891A-03443F9B7E8B}"/>
              </a:ext>
            </a:extLst>
          </p:cNvPr>
          <p:cNvSpPr/>
          <p:nvPr/>
        </p:nvSpPr>
        <p:spPr>
          <a:xfrm>
            <a:off x="6171623" y="2931859"/>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sp>
        <p:nvSpPr>
          <p:cNvPr id="87" name="Rectangle 86">
            <a:extLst>
              <a:ext uri="{FF2B5EF4-FFF2-40B4-BE49-F238E27FC236}">
                <a16:creationId xmlns:a16="http://schemas.microsoft.com/office/drawing/2014/main" id="{ABE2238A-8A2F-49FD-8F21-062642EE237F}"/>
              </a:ext>
            </a:extLst>
          </p:cNvPr>
          <p:cNvSpPr/>
          <p:nvPr/>
        </p:nvSpPr>
        <p:spPr>
          <a:xfrm>
            <a:off x="6179620" y="3158721"/>
            <a:ext cx="144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vi-VN"/>
          </a:p>
        </p:txBody>
      </p:sp>
      <p:pic>
        <p:nvPicPr>
          <p:cNvPr id="36" name="Picture 35">
            <a:extLst>
              <a:ext uri="{FF2B5EF4-FFF2-40B4-BE49-F238E27FC236}">
                <a16:creationId xmlns:a16="http://schemas.microsoft.com/office/drawing/2014/main" id="{C9B3B169-4723-4A23-BB04-3FDD84C1E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0"/>
            <a:ext cx="939181" cy="765630"/>
          </a:xfrm>
          <a:prstGeom prst="rect">
            <a:avLst/>
          </a:prstGeom>
        </p:spPr>
      </p:pic>
    </p:spTree>
    <p:extLst>
      <p:ext uri="{BB962C8B-B14F-4D97-AF65-F5344CB8AC3E}">
        <p14:creationId xmlns:p14="http://schemas.microsoft.com/office/powerpoint/2010/main" val="13994279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Dùng giấy vệ sinh sau khi đi tiểu không nắm được 2 quy tắc này chẳng khác  gì &amp;quot;tiếp tay&amp;quot; cho vi khuẩn">
            <a:extLst>
              <a:ext uri="{FF2B5EF4-FFF2-40B4-BE49-F238E27FC236}">
                <a16:creationId xmlns:a16="http://schemas.microsoft.com/office/drawing/2014/main" id="{8468E19A-A74C-4E02-8156-DB8C1C455E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786"/>
          <a:stretch/>
        </p:blipFill>
        <p:spPr bwMode="auto">
          <a:xfrm>
            <a:off x="3435877" y="698748"/>
            <a:ext cx="2149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494A7E-06C5-43CD-A3A5-D51C1E8588CD}"/>
              </a:ext>
            </a:extLst>
          </p:cNvPr>
          <p:cNvSpPr txBox="1"/>
          <p:nvPr/>
        </p:nvSpPr>
        <p:spPr>
          <a:xfrm>
            <a:off x="1331640" y="78965"/>
            <a:ext cx="7272808" cy="534762"/>
          </a:xfrm>
          <a:prstGeom prst="rect">
            <a:avLst/>
          </a:prstGeom>
          <a:noFill/>
        </p:spPr>
        <p:txBody>
          <a:bodyPr wrap="square">
            <a:spAutoFit/>
          </a:bodyPr>
          <a:lstStyle/>
          <a:p>
            <a:pPr>
              <a:lnSpc>
                <a:spcPct val="120000"/>
              </a:lnSpc>
            </a:pPr>
            <a:r>
              <a:rPr lang="vi-VN" sz="2700" i="1" dirty="0">
                <a:ln w="0"/>
                <a:solidFill>
                  <a:schemeClr val="tx1">
                    <a:lumMod val="65000"/>
                    <a:lumOff val="35000"/>
                  </a:schemeClr>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Bạn đã bắt đầu bị lão hóa đường ruột nếu…</a:t>
            </a:r>
            <a:endParaRPr lang="en-US" sz="2700" i="1" dirty="0">
              <a:ln w="0"/>
              <a:solidFill>
                <a:schemeClr val="tx1">
                  <a:lumMod val="65000"/>
                  <a:lumOff val="35000"/>
                </a:schemeClr>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pic>
        <p:nvPicPr>
          <p:cNvPr id="4098" name="Picture 2" descr="Thức ăn nhanh là gì? Tác hại của thức ăn nhanh và các loại tốt cho sức khỏe">
            <a:extLst>
              <a:ext uri="{FF2B5EF4-FFF2-40B4-BE49-F238E27FC236}">
                <a16:creationId xmlns:a16="http://schemas.microsoft.com/office/drawing/2014/main" id="{3220F185-48C5-4393-8BB9-A5CBDCC51B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64" r="1"/>
          <a:stretch/>
        </p:blipFill>
        <p:spPr bwMode="auto">
          <a:xfrm>
            <a:off x="947839" y="698748"/>
            <a:ext cx="214825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ác hại của ngồi nhiều, ít vận động - Bài Thuốc Quý">
            <a:extLst>
              <a:ext uri="{FF2B5EF4-FFF2-40B4-BE49-F238E27FC236}">
                <a16:creationId xmlns:a16="http://schemas.microsoft.com/office/drawing/2014/main" id="{1992DFD4-AE26-4B26-BC09-108F6A6C6B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544"/>
          <a:stretch/>
        </p:blipFill>
        <p:spPr bwMode="auto">
          <a:xfrm>
            <a:off x="5940152" y="698748"/>
            <a:ext cx="214825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hững bệnh về mắt thường gặp vào mùa hè">
            <a:extLst>
              <a:ext uri="{FF2B5EF4-FFF2-40B4-BE49-F238E27FC236}">
                <a16:creationId xmlns:a16="http://schemas.microsoft.com/office/drawing/2014/main" id="{024BC483-BAEB-4D04-A98F-18983EA0BF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1" r="1"/>
          <a:stretch/>
        </p:blipFill>
        <p:spPr bwMode="auto">
          <a:xfrm>
            <a:off x="931608" y="2843552"/>
            <a:ext cx="214825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tress: Nguyên nhân, triệu chứng và cách điều trị | Vinmec">
            <a:extLst>
              <a:ext uri="{FF2B5EF4-FFF2-40B4-BE49-F238E27FC236}">
                <a16:creationId xmlns:a16="http://schemas.microsoft.com/office/drawing/2014/main" id="{85AD70EC-0BCB-480A-B3EB-9A213087EC0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026"/>
          <a:stretch/>
        </p:blipFill>
        <p:spPr bwMode="auto">
          <a:xfrm>
            <a:off x="3419649" y="2843552"/>
            <a:ext cx="214825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8 Loại Thuốc Làm Liệt Dương Vĩnh Viễn Ở Đàn Ông Hiệu Quả Nhất">
            <a:extLst>
              <a:ext uri="{FF2B5EF4-FFF2-40B4-BE49-F238E27FC236}">
                <a16:creationId xmlns:a16="http://schemas.microsoft.com/office/drawing/2014/main" id="{E4C28393-8249-4C4C-A792-5D0179F44AF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45"/>
          <a:stretch/>
        </p:blipFill>
        <p:spPr bwMode="auto">
          <a:xfrm>
            <a:off x="5923922" y="2843552"/>
            <a:ext cx="2148257"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5443243D-D5A4-476C-B228-03BD528476A4}"/>
              </a:ext>
            </a:extLst>
          </p:cNvPr>
          <p:cNvSpPr/>
          <p:nvPr/>
        </p:nvSpPr>
        <p:spPr>
          <a:xfrm>
            <a:off x="947838" y="2051464"/>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1600" dirty="0">
                <a:effectLst/>
                <a:latin typeface="Verdana" panose="020B0604030504040204" pitchFamily="34" charset="0"/>
                <a:ea typeface="Verdana" panose="020B0604030504040204" pitchFamily="34" charset="0"/>
                <a:cs typeface="Times New Roman" panose="02020603050405020304" pitchFamily="18" charset="0"/>
              </a:rPr>
              <a:t>Hay đi tiệc, đi ăn ngoài hàng quán</a:t>
            </a:r>
            <a:endParaRPr lang="vi-VN" sz="1600" dirty="0">
              <a:latin typeface="Verdana" panose="020B0604030504040204" pitchFamily="34" charset="0"/>
              <a:ea typeface="Verdana" panose="020B0604030504040204" pitchFamily="34" charset="0"/>
            </a:endParaRPr>
          </a:p>
        </p:txBody>
      </p:sp>
      <p:sp>
        <p:nvSpPr>
          <p:cNvPr id="16" name="Rectangle: Rounded Corners 15">
            <a:extLst>
              <a:ext uri="{FF2B5EF4-FFF2-40B4-BE49-F238E27FC236}">
                <a16:creationId xmlns:a16="http://schemas.microsoft.com/office/drawing/2014/main" id="{CC8CD6CB-0C48-4054-BA5C-DDDD25033E14}"/>
              </a:ext>
            </a:extLst>
          </p:cNvPr>
          <p:cNvSpPr/>
          <p:nvPr/>
        </p:nvSpPr>
        <p:spPr>
          <a:xfrm>
            <a:off x="3435879" y="2051464"/>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07000"/>
              </a:lnSpc>
              <a:spcAft>
                <a:spcPts val="800"/>
              </a:spcAft>
            </a:pPr>
            <a:r>
              <a:rPr lang="vi-VN" sz="1600" dirty="0">
                <a:effectLst/>
                <a:latin typeface="Verdana" panose="020B0604030504040204" pitchFamily="34" charset="0"/>
                <a:ea typeface="Verdana" panose="020B0604030504040204" pitchFamily="34" charset="0"/>
                <a:cs typeface="Times New Roman" panose="02020603050405020304" pitchFamily="18" charset="0"/>
              </a:rPr>
              <a:t>Hay bị tiêu chảy, táo bón, đầy bụng</a:t>
            </a:r>
          </a:p>
        </p:txBody>
      </p:sp>
      <p:sp>
        <p:nvSpPr>
          <p:cNvPr id="17" name="Rectangle: Rounded Corners 16">
            <a:extLst>
              <a:ext uri="{FF2B5EF4-FFF2-40B4-BE49-F238E27FC236}">
                <a16:creationId xmlns:a16="http://schemas.microsoft.com/office/drawing/2014/main" id="{22EFC3BC-3771-4543-ACC2-2B781C406305}"/>
              </a:ext>
            </a:extLst>
          </p:cNvPr>
          <p:cNvSpPr/>
          <p:nvPr/>
        </p:nvSpPr>
        <p:spPr>
          <a:xfrm>
            <a:off x="5940152" y="2051464"/>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07000"/>
              </a:lnSpc>
              <a:spcAft>
                <a:spcPts val="800"/>
              </a:spcAft>
            </a:pPr>
            <a:r>
              <a:rPr lang="vi-VN" sz="1600" dirty="0">
                <a:effectLst/>
                <a:latin typeface="Verdana" panose="020B0604030504040204" pitchFamily="34" charset="0"/>
                <a:ea typeface="Verdana" panose="020B0604030504040204" pitchFamily="34" charset="0"/>
                <a:cs typeface="Times New Roman" panose="02020603050405020304" pitchFamily="18" charset="0"/>
              </a:rPr>
              <a:t>Ngồi một chỗ quá lâu, ít vận động</a:t>
            </a:r>
          </a:p>
        </p:txBody>
      </p:sp>
      <p:sp>
        <p:nvSpPr>
          <p:cNvPr id="18" name="Rectangle: Rounded Corners 17">
            <a:extLst>
              <a:ext uri="{FF2B5EF4-FFF2-40B4-BE49-F238E27FC236}">
                <a16:creationId xmlns:a16="http://schemas.microsoft.com/office/drawing/2014/main" id="{D4528F49-0814-46DF-B93C-9634DF908F4F}"/>
              </a:ext>
            </a:extLst>
          </p:cNvPr>
          <p:cNvSpPr/>
          <p:nvPr/>
        </p:nvSpPr>
        <p:spPr>
          <a:xfrm>
            <a:off x="931608" y="4186775"/>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07000"/>
              </a:lnSpc>
            </a:pPr>
            <a:r>
              <a:rPr lang="vi-VN" sz="1600" dirty="0">
                <a:effectLst/>
                <a:latin typeface="Verdana" panose="020B0604030504040204" pitchFamily="34" charset="0"/>
                <a:ea typeface="Verdana" panose="020B0604030504040204" pitchFamily="34" charset="0"/>
                <a:cs typeface="Times New Roman" panose="02020603050405020304" pitchFamily="18" charset="0"/>
              </a:rPr>
              <a:t>Bị dị ứng, hay </a:t>
            </a:r>
          </a:p>
          <a:p>
            <a:pPr algn="ctr">
              <a:lnSpc>
                <a:spcPct val="107000"/>
              </a:lnSpc>
            </a:pPr>
            <a:r>
              <a:rPr lang="vi-VN" sz="1600" dirty="0">
                <a:effectLst/>
                <a:latin typeface="Verdana" panose="020B0604030504040204" pitchFamily="34" charset="0"/>
                <a:ea typeface="Verdana" panose="020B0604030504040204" pitchFamily="34" charset="0"/>
                <a:cs typeface="Times New Roman" panose="02020603050405020304" pitchFamily="18" charset="0"/>
              </a:rPr>
              <a:t>dụi mắt</a:t>
            </a:r>
          </a:p>
        </p:txBody>
      </p:sp>
      <p:sp>
        <p:nvSpPr>
          <p:cNvPr id="19" name="Rectangle: Rounded Corners 18">
            <a:extLst>
              <a:ext uri="{FF2B5EF4-FFF2-40B4-BE49-F238E27FC236}">
                <a16:creationId xmlns:a16="http://schemas.microsoft.com/office/drawing/2014/main" id="{258EAEE8-9D75-434D-B05A-CEC08A73F822}"/>
              </a:ext>
            </a:extLst>
          </p:cNvPr>
          <p:cNvSpPr/>
          <p:nvPr/>
        </p:nvSpPr>
        <p:spPr>
          <a:xfrm>
            <a:off x="3419649" y="4186775"/>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07000"/>
              </a:lnSpc>
              <a:spcAft>
                <a:spcPts val="800"/>
              </a:spcAft>
            </a:pPr>
            <a:r>
              <a:rPr lang="vi-VN" sz="1600" dirty="0">
                <a:effectLst/>
                <a:latin typeface="Verdana" panose="020B0604030504040204" pitchFamily="34" charset="0"/>
                <a:ea typeface="Verdana" panose="020B0604030504040204" pitchFamily="34" charset="0"/>
                <a:cs typeface="Times New Roman" panose="02020603050405020304" pitchFamily="18" charset="0"/>
              </a:rPr>
              <a:t>Căng thẳng, áp lực, lo âu kéo dài</a:t>
            </a:r>
          </a:p>
        </p:txBody>
      </p:sp>
      <p:sp>
        <p:nvSpPr>
          <p:cNvPr id="20" name="Rectangle: Rounded Corners 19">
            <a:extLst>
              <a:ext uri="{FF2B5EF4-FFF2-40B4-BE49-F238E27FC236}">
                <a16:creationId xmlns:a16="http://schemas.microsoft.com/office/drawing/2014/main" id="{4A5EA39E-E282-4DE3-80C8-68456C83EF1C}"/>
              </a:ext>
            </a:extLst>
          </p:cNvPr>
          <p:cNvSpPr/>
          <p:nvPr/>
        </p:nvSpPr>
        <p:spPr>
          <a:xfrm>
            <a:off x="5923922" y="4186775"/>
            <a:ext cx="2148258"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07000"/>
              </a:lnSpc>
              <a:spcAft>
                <a:spcPts val="800"/>
              </a:spcAft>
            </a:pPr>
            <a:r>
              <a:rPr lang="vi-VN" sz="1600" dirty="0">
                <a:effectLst/>
                <a:latin typeface="Verdana" panose="020B0604030504040204" pitchFamily="34" charset="0"/>
                <a:ea typeface="Verdana" panose="020B0604030504040204" pitchFamily="34" charset="0"/>
                <a:cs typeface="Times New Roman" panose="02020603050405020304" pitchFamily="18" charset="0"/>
              </a:rPr>
              <a:t>Thường xuyên phải dùng thuốc</a:t>
            </a:r>
          </a:p>
        </p:txBody>
      </p:sp>
      <p:pic>
        <p:nvPicPr>
          <p:cNvPr id="22" name="Picture 21">
            <a:extLst>
              <a:ext uri="{FF2B5EF4-FFF2-40B4-BE49-F238E27FC236}">
                <a16:creationId xmlns:a16="http://schemas.microsoft.com/office/drawing/2014/main" id="{F151EEAA-1FCE-4459-B482-CFD1CCFF6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99592" cy="733356"/>
          </a:xfrm>
          <a:prstGeom prst="rect">
            <a:avLst/>
          </a:prstGeom>
        </p:spPr>
      </p:pic>
    </p:spTree>
    <p:extLst>
      <p:ext uri="{BB962C8B-B14F-4D97-AF65-F5344CB8AC3E}">
        <p14:creationId xmlns:p14="http://schemas.microsoft.com/office/powerpoint/2010/main" val="1432289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89031" y="966599"/>
            <a:ext cx="2222812" cy="2923236"/>
            <a:chOff x="1078816" y="964066"/>
            <a:chExt cx="2222812" cy="2923236"/>
          </a:xfrm>
        </p:grpSpPr>
        <p:sp>
          <p:nvSpPr>
            <p:cNvPr id="21" name="Freeform 7"/>
            <p:cNvSpPr>
              <a:spLocks/>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Oval 14"/>
            <p:cNvSpPr>
              <a:spLocks noChangeArrowheads="1"/>
            </p:cNvSpPr>
            <p:nvPr/>
          </p:nvSpPr>
          <p:spPr bwMode="auto">
            <a:xfrm>
              <a:off x="1532470" y="1755408"/>
              <a:ext cx="85350" cy="85350"/>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Oval 15"/>
            <p:cNvSpPr>
              <a:spLocks noChangeArrowheads="1"/>
            </p:cNvSpPr>
            <p:nvPr/>
          </p:nvSpPr>
          <p:spPr bwMode="auto">
            <a:xfrm>
              <a:off x="2068691" y="1905698"/>
              <a:ext cx="87205" cy="88133"/>
            </a:xfrm>
            <a:prstGeom prst="ellipse">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Oval 19"/>
            <p:cNvSpPr>
              <a:spLocks noChangeArrowheads="1"/>
            </p:cNvSpPr>
            <p:nvPr/>
          </p:nvSpPr>
          <p:spPr bwMode="auto">
            <a:xfrm>
              <a:off x="2276500" y="1307321"/>
              <a:ext cx="312641" cy="312641"/>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5"/>
            <p:cNvSpPr>
              <a:spLocks/>
            </p:cNvSpPr>
            <p:nvPr/>
          </p:nvSpPr>
          <p:spPr bwMode="auto">
            <a:xfrm>
              <a:off x="2840364" y="3083913"/>
              <a:ext cx="42016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6"/>
            <p:cNvSpPr>
              <a:spLocks/>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7"/>
            <p:cNvSpPr>
              <a:spLocks/>
            </p:cNvSpPr>
            <p:nvPr/>
          </p:nvSpPr>
          <p:spPr bwMode="auto">
            <a:xfrm>
              <a:off x="1406301" y="2974428"/>
              <a:ext cx="1229226" cy="912874"/>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8"/>
            <p:cNvSpPr>
              <a:spLocks/>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6" name="TextBox 143"/>
          <p:cNvSpPr txBox="1"/>
          <p:nvPr/>
        </p:nvSpPr>
        <p:spPr>
          <a:xfrm>
            <a:off x="3291551" y="2066871"/>
            <a:ext cx="5400600" cy="2011000"/>
          </a:xfrm>
          <a:prstGeom prst="rect">
            <a:avLst/>
          </a:prstGeom>
          <a:noFill/>
        </p:spPr>
        <p:txBody>
          <a:bodyPr wrap="square" rtlCol="0">
            <a:spAutoFit/>
          </a:bodyPr>
          <a:lstStyle/>
          <a:p>
            <a:pPr>
              <a:lnSpc>
                <a:spcPct val="130000"/>
              </a:lnSpc>
            </a:pP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Bởi</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vì</a:t>
            </a:r>
            <a:r>
              <a:rPr lang="vi-VN"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endPar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a:p>
            <a:pPr>
              <a:lnSpc>
                <a:spcPct val="130000"/>
              </a:lnSpc>
            </a:pP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Enzyme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rau</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quả</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tổng</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hợp</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zh-TW" altLang="en-US" sz="2450" u="sng" dirty="0">
                <a:ln w="6350">
                  <a:noFill/>
                </a:ln>
                <a:solidFill>
                  <a:schemeClr val="accent1"/>
                </a:solidFill>
                <a:latin typeface="微軟正黑體" panose="020B0604030504040204" pitchFamily="34" charset="-120"/>
                <a:ea typeface="微軟正黑體" panose="020B0604030504040204" pitchFamily="34" charset="-120"/>
              </a:rPr>
              <a:t>Ｄ</a:t>
            </a:r>
            <a:r>
              <a:rPr lang="en-US" altLang="zh-TW" sz="2450" u="sng" dirty="0">
                <a:ln w="6350">
                  <a:noFill/>
                </a:ln>
                <a:solidFill>
                  <a:schemeClr val="accent1"/>
                </a:solidFill>
                <a:latin typeface="微軟正黑體" panose="020B0604030504040204" pitchFamily="34" charset="-120"/>
                <a:ea typeface="微軟正黑體" panose="020B0604030504040204" pitchFamily="34" charset="-120"/>
              </a:rPr>
              <a:t>AI</a:t>
            </a:r>
            <a:r>
              <a:rPr lang="zh-TW" altLang="en-US" sz="2450" u="sng" dirty="0">
                <a:ln w="6350">
                  <a:noFill/>
                </a:ln>
                <a:solidFill>
                  <a:schemeClr val="accent1"/>
                </a:solidFill>
                <a:latin typeface="微軟正黑體" panose="020B0604030504040204" pitchFamily="34" charset="-120"/>
                <a:ea typeface="微軟正黑體" panose="020B0604030504040204" pitchFamily="34" charset="-120"/>
              </a:rPr>
              <a:t> </a:t>
            </a:r>
            <a:r>
              <a:rPr lang="en-US" altLang="zh-TW" sz="2450" u="sng" dirty="0">
                <a:ln w="6350">
                  <a:noFill/>
                </a:ln>
                <a:solidFill>
                  <a:schemeClr val="accent1"/>
                </a:solidFill>
                <a:latin typeface="微軟正黑體" panose="020B0604030504040204" pitchFamily="34" charset="-120"/>
                <a:ea typeface="微軟正黑體" panose="020B0604030504040204" pitchFamily="34" charset="-120"/>
              </a:rPr>
              <a:t>VINH</a:t>
            </a:r>
            <a:r>
              <a:rPr lang="zh-TW" altLang="en-US" sz="2450" u="sng" dirty="0">
                <a:ln w="6350">
                  <a:noFill/>
                </a:ln>
                <a:solidFill>
                  <a:schemeClr val="accent1"/>
                </a:solidFill>
                <a:latin typeface="微軟正黑體" panose="020B0604030504040204" pitchFamily="34" charset="-120"/>
                <a:ea typeface="微軟正黑體" panose="020B0604030504040204" pitchFamily="34" charset="-120"/>
              </a:rPr>
              <a:t> </a:t>
            </a:r>
            <a:r>
              <a:rPr lang="en-US" altLang="zh-TW" sz="2450" u="sng" dirty="0">
                <a:ln w="6350">
                  <a:noFill/>
                </a:ln>
                <a:solidFill>
                  <a:schemeClr val="accent1"/>
                </a:solidFill>
                <a:latin typeface="微軟正黑體" panose="020B0604030504040204" pitchFamily="34" charset="-120"/>
                <a:ea typeface="微軟正黑體" panose="020B0604030504040204" pitchFamily="34" charset="-120"/>
              </a:rPr>
              <a:t>HERBAL ENZYME </a:t>
            </a:r>
          </a:p>
          <a:p>
            <a:pPr>
              <a:lnSpc>
                <a:spcPct val="130000"/>
              </a:lnSpc>
            </a:pP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Là</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sự</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lựa</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chọn</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tốt</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nhất</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cho</a:t>
            </a:r>
            <a:r>
              <a:rPr lang="en-US" sz="245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en-US" sz="2450" dirty="0" err="1">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bạn</a:t>
            </a:r>
            <a:r>
              <a:rPr lang="vi-VN" altLang="zh-TW" sz="2450" dirty="0">
                <a:ln w="6350">
                  <a:noFill/>
                </a:ln>
                <a:solidFill>
                  <a:schemeClr val="accent1"/>
                </a:solidFill>
                <a:latin typeface="微軟正黑體" panose="020B0604030504040204" pitchFamily="34" charset="-120"/>
                <a:ea typeface="微軟正黑體" panose="020B0604030504040204" pitchFamily="34" charset="-120"/>
              </a:rPr>
              <a:t> </a:t>
            </a:r>
          </a:p>
        </p:txBody>
      </p:sp>
      <p:pic>
        <p:nvPicPr>
          <p:cNvPr id="47" name="Picture 46">
            <a:extLst>
              <a:ext uri="{FF2B5EF4-FFF2-40B4-BE49-F238E27FC236}">
                <a16:creationId xmlns:a16="http://schemas.microsoft.com/office/drawing/2014/main" id="{5640997F-78A7-466F-B8F3-0ED8DB23C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 y="0"/>
            <a:ext cx="939181" cy="765630"/>
          </a:xfrm>
          <a:prstGeom prst="rect">
            <a:avLst/>
          </a:prstGeom>
        </p:spPr>
      </p:pic>
    </p:spTree>
    <p:extLst>
      <p:ext uri="{BB962C8B-B14F-4D97-AF65-F5344CB8AC3E}">
        <p14:creationId xmlns:p14="http://schemas.microsoft.com/office/powerpoint/2010/main" val="853975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628324" y="1064464"/>
            <a:ext cx="3522588" cy="4632582"/>
            <a:chOff x="1078816" y="964066"/>
            <a:chExt cx="2222812" cy="2923236"/>
          </a:xfrm>
        </p:grpSpPr>
        <p:sp>
          <p:nvSpPr>
            <p:cNvPr id="54" name="Freeform 7"/>
            <p:cNvSpPr>
              <a:spLocks/>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8"/>
            <p:cNvSpPr>
              <a:spLocks/>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Oval 14"/>
            <p:cNvSpPr>
              <a:spLocks noChangeArrowheads="1"/>
            </p:cNvSpPr>
            <p:nvPr/>
          </p:nvSpPr>
          <p:spPr bwMode="auto">
            <a:xfrm>
              <a:off x="1532470" y="1755408"/>
              <a:ext cx="85350" cy="85350"/>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Oval 15"/>
            <p:cNvSpPr>
              <a:spLocks noChangeArrowheads="1"/>
            </p:cNvSpPr>
            <p:nvPr/>
          </p:nvSpPr>
          <p:spPr bwMode="auto">
            <a:xfrm>
              <a:off x="2068691" y="1905698"/>
              <a:ext cx="87205" cy="88133"/>
            </a:xfrm>
            <a:prstGeom prst="ellipse">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
            <p:cNvSpPr>
              <a:spLocks/>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Oval 19"/>
            <p:cNvSpPr>
              <a:spLocks noChangeArrowheads="1"/>
            </p:cNvSpPr>
            <p:nvPr/>
          </p:nvSpPr>
          <p:spPr bwMode="auto">
            <a:xfrm>
              <a:off x="2276500" y="1307321"/>
              <a:ext cx="312641" cy="312641"/>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2"/>
            <p:cNvSpPr>
              <a:spLocks/>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3"/>
            <p:cNvSpPr>
              <a:spLocks/>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4"/>
            <p:cNvSpPr>
              <a:spLocks/>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25"/>
            <p:cNvSpPr>
              <a:spLocks/>
            </p:cNvSpPr>
            <p:nvPr/>
          </p:nvSpPr>
          <p:spPr bwMode="auto">
            <a:xfrm>
              <a:off x="2840364" y="3083913"/>
              <a:ext cx="42016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6"/>
            <p:cNvSpPr>
              <a:spLocks/>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7"/>
            <p:cNvSpPr>
              <a:spLocks/>
            </p:cNvSpPr>
            <p:nvPr/>
          </p:nvSpPr>
          <p:spPr bwMode="auto">
            <a:xfrm>
              <a:off x="1406301" y="2974428"/>
              <a:ext cx="1229226" cy="912874"/>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8"/>
            <p:cNvSpPr>
              <a:spLocks/>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4" name="椭圆 83"/>
          <p:cNvSpPr/>
          <p:nvPr/>
        </p:nvSpPr>
        <p:spPr>
          <a:xfrm>
            <a:off x="227050" y="3014489"/>
            <a:ext cx="1845590" cy="1845588"/>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字方塊 50">
            <a:extLst>
              <a:ext uri="{FF2B5EF4-FFF2-40B4-BE49-F238E27FC236}">
                <a16:creationId xmlns:a16="http://schemas.microsoft.com/office/drawing/2014/main" id="{411B0EE6-4D22-40DA-A02E-AADF01531E1E}"/>
              </a:ext>
            </a:extLst>
          </p:cNvPr>
          <p:cNvSpPr txBox="1"/>
          <p:nvPr/>
        </p:nvSpPr>
        <p:spPr>
          <a:xfrm>
            <a:off x="2400279" y="357542"/>
            <a:ext cx="6178896" cy="1015663"/>
          </a:xfrm>
          <a:prstGeom prst="rect">
            <a:avLst/>
          </a:prstGeom>
          <a:noFill/>
        </p:spPr>
        <p:txBody>
          <a:bodyPr wrap="square">
            <a:spAutoFit/>
          </a:bodyPr>
          <a:lstStyle/>
          <a:p>
            <a:pPr algn="just"/>
            <a:r>
              <a:rPr lang="vi-VN"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vi-VN" altLang="zh-TW" sz="1500" i="0" dirty="0">
                <a:solidFill>
                  <a:schemeClr val="tx1">
                    <a:lumMod val="50000"/>
                    <a:lumOff val="50000"/>
                  </a:schemeClr>
                </a:solidFill>
                <a:effectLst/>
                <a:latin typeface="Verdana" panose="020B0604030504040204" pitchFamily="34" charset="0"/>
                <a:ea typeface="Verdana" panose="020B0604030504040204" pitchFamily="34" charset="0"/>
              </a:rPr>
              <a:t>Chức năng chính của enzyme là tăng cường động lực sống, là sản phẩm của sự kết hợp giữa "năng lượng và sức sống". Một lọ enzyme đầy năng lượng chỉ có thể được tạo ra bởi lòng nhiệt thành và sự tâm huyết.</a:t>
            </a:r>
            <a:endParaRPr lang="zh-TW" altLang="en-US" sz="1500" dirty="0">
              <a:solidFill>
                <a:schemeClr val="tx1">
                  <a:lumMod val="50000"/>
                  <a:lumOff val="50000"/>
                </a:schemeClr>
              </a:solidFill>
              <a:latin typeface="Verdana" panose="020B0604030504040204" pitchFamily="34" charset="0"/>
              <a:ea typeface="微軟正黑體" panose="020B0604030504040204" pitchFamily="34" charset="-120"/>
            </a:endParaRPr>
          </a:p>
        </p:txBody>
      </p:sp>
      <p:sp>
        <p:nvSpPr>
          <p:cNvPr id="56" name="文字方塊 55">
            <a:extLst>
              <a:ext uri="{FF2B5EF4-FFF2-40B4-BE49-F238E27FC236}">
                <a16:creationId xmlns:a16="http://schemas.microsoft.com/office/drawing/2014/main" id="{6D51C242-6697-4236-8689-E8D9F211DC13}"/>
              </a:ext>
            </a:extLst>
          </p:cNvPr>
          <p:cNvSpPr txBox="1"/>
          <p:nvPr/>
        </p:nvSpPr>
        <p:spPr>
          <a:xfrm>
            <a:off x="3218878" y="1457801"/>
            <a:ext cx="5510174" cy="3323987"/>
          </a:xfrm>
          <a:prstGeom prst="rect">
            <a:avLst/>
          </a:prstGeom>
          <a:noFill/>
        </p:spPr>
        <p:txBody>
          <a:bodyPr wrap="square">
            <a:spAutoFit/>
          </a:bodyPr>
          <a:lstStyle/>
          <a:p>
            <a:pPr algn="just"/>
            <a:r>
              <a:rPr lang="vi-VN" altLang="zh-TW" sz="1500" dirty="0">
                <a:solidFill>
                  <a:schemeClr val="tx1">
                    <a:lumMod val="50000"/>
                    <a:lumOff val="50000"/>
                  </a:schemeClr>
                </a:solidFill>
                <a:latin typeface="Verdana" panose="020B0604030504040204" pitchFamily="34" charset="0"/>
                <a:ea typeface="Verdana" panose="020B0604030504040204" pitchFamily="34" charset="0"/>
              </a:rPr>
              <a:t>     Khái niệm “thực phẩm toàn phần</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vi-VN" altLang="zh-TW" sz="1500" dirty="0">
                <a:solidFill>
                  <a:schemeClr val="tx1">
                    <a:lumMod val="50000"/>
                    <a:lumOff val="50000"/>
                  </a:schemeClr>
                </a:solidFill>
                <a:latin typeface="Verdana" panose="020B0604030504040204" pitchFamily="34" charset="0"/>
                <a:ea typeface="Verdana" panose="020B0604030504040204" pitchFamily="34" charset="0"/>
              </a:rPr>
              <a:t>w</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holefood</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rau</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trái</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cây</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thảo</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mộc</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các</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loại</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hạt</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tảo</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và</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nấm</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v</a:t>
            </a:r>
            <a:r>
              <a:rPr lang="vi-VN" altLang="zh-TW" sz="1500" dirty="0">
                <a:solidFill>
                  <a:schemeClr val="tx1">
                    <a:lumMod val="50000"/>
                    <a:lumOff val="50000"/>
                  </a:schemeClr>
                </a:solidFill>
                <a:latin typeface="Verdana" panose="020B0604030504040204" pitchFamily="34" charset="0"/>
                <a:ea typeface="Verdana" panose="020B0604030504040204" pitchFamily="34" charset="0"/>
              </a:rPr>
              <a:t>ới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nguồn</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500" dirty="0" err="1">
                <a:solidFill>
                  <a:schemeClr val="tx1">
                    <a:lumMod val="50000"/>
                    <a:lumOff val="50000"/>
                  </a:schemeClr>
                </a:solidFill>
                <a:latin typeface="Verdana" panose="020B0604030504040204" pitchFamily="34" charset="0"/>
                <a:ea typeface="Verdana" panose="020B0604030504040204" pitchFamily="34" charset="0"/>
              </a:rPr>
              <a:t>gốc</a:t>
            </a:r>
            <a:r>
              <a:rPr lang="en-US" altLang="zh-TW" sz="1500" dirty="0">
                <a:solidFill>
                  <a:schemeClr val="tx1">
                    <a:lumMod val="50000"/>
                    <a:lumOff val="50000"/>
                  </a:schemeClr>
                </a:solidFill>
                <a:latin typeface="Verdana" panose="020B0604030504040204" pitchFamily="34" charset="0"/>
                <a:ea typeface="Verdana" panose="020B0604030504040204" pitchFamily="34" charset="0"/>
              </a:rPr>
              <a:t>  100%</a:t>
            </a:r>
            <a:r>
              <a:rPr lang="vi-VN" altLang="zh-TW" sz="1500" dirty="0">
                <a:solidFill>
                  <a:schemeClr val="tx1">
                    <a:lumMod val="50000"/>
                    <a:lumOff val="50000"/>
                  </a:schemeClr>
                </a:solidFill>
                <a:latin typeface="Verdana" panose="020B0604030504040204" pitchFamily="34" charset="0"/>
                <a:ea typeface="Verdana" panose="020B0604030504040204" pitchFamily="34" charset="0"/>
              </a:rPr>
              <a:t> tự nhiên, hoàn toàn không qua chế biến.</a:t>
            </a:r>
            <a:endParaRPr lang="en-US" altLang="zh-TW" sz="1500" dirty="0">
              <a:solidFill>
                <a:schemeClr val="tx1">
                  <a:lumMod val="50000"/>
                  <a:lumOff val="50000"/>
                </a:schemeClr>
              </a:solidFill>
              <a:latin typeface="Verdana" panose="020B0604030504040204" pitchFamily="34" charset="0"/>
              <a:ea typeface="Verdana" panose="020B0604030504040204" pitchFamily="34" charset="0"/>
            </a:endParaRPr>
          </a:p>
          <a:p>
            <a:pPr algn="just"/>
            <a:endParaRPr lang="zh-TW" altLang="en-US" sz="1500" dirty="0">
              <a:solidFill>
                <a:schemeClr val="tx1">
                  <a:lumMod val="50000"/>
                  <a:lumOff val="50000"/>
                </a:schemeClr>
              </a:solidFill>
              <a:latin typeface="Verdana" panose="020B0604030504040204" pitchFamily="34" charset="0"/>
              <a:ea typeface="微軟正黑體" panose="020B0604030504040204" pitchFamily="34" charset="-120"/>
            </a:endParaRPr>
          </a:p>
          <a:p>
            <a:pPr algn="just"/>
            <a:r>
              <a:rPr lang="vi-VN" altLang="zh-TW" sz="1500" dirty="0">
                <a:solidFill>
                  <a:schemeClr val="tx1">
                    <a:lumMod val="50000"/>
                    <a:lumOff val="50000"/>
                  </a:schemeClr>
                </a:solidFill>
                <a:latin typeface="Verdana" panose="020B0604030504040204" pitchFamily="34" charset="0"/>
                <a:ea typeface="Verdana" panose="020B0604030504040204" pitchFamily="34" charset="0"/>
              </a:rPr>
              <a:t>     </a:t>
            </a:r>
            <a:r>
              <a:rPr lang="vi-VN" altLang="zh-TW" sz="1500" dirty="0">
                <a:solidFill>
                  <a:schemeClr val="tx1">
                    <a:lumMod val="50000"/>
                    <a:lumOff val="50000"/>
                  </a:schemeClr>
                </a:solidFill>
                <a:latin typeface="Verdana" panose="020B0604030504040204" pitchFamily="34" charset="0"/>
                <a:ea typeface="微軟正黑體" panose="020B0604030504040204" pitchFamily="34" charset="-120"/>
              </a:rPr>
              <a:t>Các thành phần được kết hợp với nhau theo tỉ lệ hài hòa, dựa theo "quân - thần - tá - sứ" trong Đông Y (quy định về thành phần chính và phụ trong bài thuốc). Do đó, các đặc tính của sản phẩm có thể nhẹ nhàng bổ sung và hỗ trợ cho nhau.</a:t>
            </a:r>
          </a:p>
          <a:p>
            <a:pPr algn="just"/>
            <a:endParaRPr lang="zh-TW" altLang="en-US" sz="1500" dirty="0">
              <a:solidFill>
                <a:schemeClr val="tx1">
                  <a:lumMod val="50000"/>
                  <a:lumOff val="50000"/>
                </a:schemeClr>
              </a:solidFill>
              <a:latin typeface="Verdana" panose="020B0604030504040204" pitchFamily="34" charset="0"/>
              <a:ea typeface="微軟正黑體" panose="020B0604030504040204" pitchFamily="34" charset="-120"/>
            </a:endParaRPr>
          </a:p>
          <a:p>
            <a:pPr algn="just"/>
            <a:r>
              <a:rPr lang="vi-VN" altLang="zh-TW" sz="1500" dirty="0">
                <a:solidFill>
                  <a:schemeClr val="tx1">
                    <a:lumMod val="50000"/>
                    <a:lumOff val="50000"/>
                  </a:schemeClr>
                </a:solidFill>
                <a:latin typeface="Verdana" panose="020B0604030504040204" pitchFamily="34" charset="0"/>
                <a:ea typeface="微軟正黑體" panose="020B0604030504040204" pitchFamily="34" charset="-120"/>
              </a:rPr>
              <a:t>      Sản phẩm được phân nhóm để tiến hành lên men, tùy theo tính chất của cây trồng và theo mùa. Sau đó, sản phẩm tiếp tục được lên men lại để giữ được độ ổn định sau khi lên men lần đầu.</a:t>
            </a:r>
            <a:endParaRPr lang="zh-TW" altLang="en-US" sz="1500" dirty="0">
              <a:solidFill>
                <a:schemeClr val="tx1">
                  <a:lumMod val="50000"/>
                  <a:lumOff val="50000"/>
                </a:schemeClr>
              </a:solidFill>
              <a:latin typeface="Verdana" panose="020B0604030504040204" pitchFamily="34" charset="0"/>
              <a:ea typeface="微軟正黑體" panose="020B0604030504040204" pitchFamily="34" charset="-120"/>
            </a:endParaRPr>
          </a:p>
        </p:txBody>
      </p:sp>
      <p:sp>
        <p:nvSpPr>
          <p:cNvPr id="35" name="TextBox 34">
            <a:extLst>
              <a:ext uri="{FF2B5EF4-FFF2-40B4-BE49-F238E27FC236}">
                <a16:creationId xmlns:a16="http://schemas.microsoft.com/office/drawing/2014/main" id="{5C7588C5-C5AE-416B-8FA8-F65C51B67325}"/>
              </a:ext>
            </a:extLst>
          </p:cNvPr>
          <p:cNvSpPr txBox="1"/>
          <p:nvPr/>
        </p:nvSpPr>
        <p:spPr>
          <a:xfrm>
            <a:off x="238125" y="3495973"/>
            <a:ext cx="2036681" cy="81560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kumimoji="0" lang="vi-VN" sz="4700" b="1" i="0" u="none" strike="noStrike" kern="1200" normalizeH="0" baseline="0" noProof="0" dirty="0">
                <a:ln/>
                <a:solidFill>
                  <a:schemeClr val="accent4"/>
                </a:solidFill>
                <a:uLnTx/>
                <a:uFillTx/>
                <a:latin typeface="UVN Mau Tim 2" panose="00000400000000000000" pitchFamily="2" charset="0"/>
                <a:ea typeface="DengXian" panose="02010600030101010101" pitchFamily="2" charset="-122"/>
                <a:cs typeface="Times New Roman" panose="02020603050405020304" pitchFamily="18" charset="0"/>
              </a:rPr>
              <a:t>Enzyme</a:t>
            </a:r>
            <a:endParaRPr lang="vi-VN" sz="4700" b="1" dirty="0">
              <a:ln/>
              <a:solidFill>
                <a:schemeClr val="accent4"/>
              </a:solidFill>
            </a:endParaRPr>
          </a:p>
        </p:txBody>
      </p:sp>
      <p:pic>
        <p:nvPicPr>
          <p:cNvPr id="32" name="Picture 31">
            <a:extLst>
              <a:ext uri="{FF2B5EF4-FFF2-40B4-BE49-F238E27FC236}">
                <a16:creationId xmlns:a16="http://schemas.microsoft.com/office/drawing/2014/main" id="{18307D69-BB9C-43F8-A6D2-DD5E0E517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1727449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建築物, 室外, 磚塊, 街道 的圖片&#10;&#10;自動產生的描述">
            <a:extLst>
              <a:ext uri="{FF2B5EF4-FFF2-40B4-BE49-F238E27FC236}">
                <a16:creationId xmlns:a16="http://schemas.microsoft.com/office/drawing/2014/main" id="{6DF1960C-CE88-45C7-90D4-C8B79B7EC900}"/>
              </a:ext>
            </a:extLst>
          </p:cNvPr>
          <p:cNvPicPr>
            <a:picLocks noChangeAspect="1"/>
          </p:cNvPicPr>
          <p:nvPr/>
        </p:nvPicPr>
        <p:blipFill rotWithShape="1">
          <a:blip r:embed="rId3">
            <a:extLst>
              <a:ext uri="{28A0092B-C50C-407E-A947-70E740481C1C}">
                <a14:useLocalDpi xmlns:a14="http://schemas.microsoft.com/office/drawing/2010/main" val="0"/>
              </a:ext>
            </a:extLst>
          </a:blip>
          <a:srcRect t="38017" b="24567"/>
          <a:stretch/>
        </p:blipFill>
        <p:spPr>
          <a:xfrm>
            <a:off x="2602" y="-1"/>
            <a:ext cx="9138797" cy="5141913"/>
          </a:xfrm>
          <a:prstGeom prst="rect">
            <a:avLst/>
          </a:prstGeom>
        </p:spPr>
      </p:pic>
      <p:sp>
        <p:nvSpPr>
          <p:cNvPr id="4" name="矩形 3">
            <a:extLst>
              <a:ext uri="{FF2B5EF4-FFF2-40B4-BE49-F238E27FC236}">
                <a16:creationId xmlns:a16="http://schemas.microsoft.com/office/drawing/2014/main" id="{6671548F-EBD8-4743-A1FE-CE7C03C850D3}"/>
              </a:ext>
            </a:extLst>
          </p:cNvPr>
          <p:cNvSpPr/>
          <p:nvPr/>
        </p:nvSpPr>
        <p:spPr>
          <a:xfrm>
            <a:off x="2602" y="-1"/>
            <a:ext cx="9138797" cy="514191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p>
        </p:txBody>
      </p:sp>
      <p:sp>
        <p:nvSpPr>
          <p:cNvPr id="23" name="Rectangle: Rounded Corners 22">
            <a:extLst>
              <a:ext uri="{FF2B5EF4-FFF2-40B4-BE49-F238E27FC236}">
                <a16:creationId xmlns:a16="http://schemas.microsoft.com/office/drawing/2014/main" id="{57BCD047-D2EA-496D-99AB-409FA9BE1A3B}"/>
              </a:ext>
            </a:extLst>
          </p:cNvPr>
          <p:cNvSpPr/>
          <p:nvPr/>
        </p:nvSpPr>
        <p:spPr>
          <a:xfrm rot="19531598">
            <a:off x="74477" y="-2429271"/>
            <a:ext cx="8485697" cy="5569240"/>
          </a:xfrm>
          <a:custGeom>
            <a:avLst/>
            <a:gdLst>
              <a:gd name="connsiteX0" fmla="*/ 0 w 12061643"/>
              <a:gd name="connsiteY0" fmla="*/ 1306704 h 7840068"/>
              <a:gd name="connsiteX1" fmla="*/ 1306704 w 12061643"/>
              <a:gd name="connsiteY1" fmla="*/ 0 h 7840068"/>
              <a:gd name="connsiteX2" fmla="*/ 10754939 w 12061643"/>
              <a:gd name="connsiteY2" fmla="*/ 0 h 7840068"/>
              <a:gd name="connsiteX3" fmla="*/ 12061643 w 12061643"/>
              <a:gd name="connsiteY3" fmla="*/ 1306704 h 7840068"/>
              <a:gd name="connsiteX4" fmla="*/ 12061643 w 12061643"/>
              <a:gd name="connsiteY4" fmla="*/ 6533364 h 7840068"/>
              <a:gd name="connsiteX5" fmla="*/ 10754939 w 12061643"/>
              <a:gd name="connsiteY5" fmla="*/ 7840068 h 7840068"/>
              <a:gd name="connsiteX6" fmla="*/ 1306704 w 12061643"/>
              <a:gd name="connsiteY6" fmla="*/ 7840068 h 7840068"/>
              <a:gd name="connsiteX7" fmla="*/ 0 w 12061643"/>
              <a:gd name="connsiteY7" fmla="*/ 6533364 h 7840068"/>
              <a:gd name="connsiteX8" fmla="*/ 0 w 12061643"/>
              <a:gd name="connsiteY8" fmla="*/ 1306704 h 7840068"/>
              <a:gd name="connsiteX0" fmla="*/ 0 w 12061643"/>
              <a:gd name="connsiteY0" fmla="*/ 1306704 h 7840068"/>
              <a:gd name="connsiteX1" fmla="*/ 10754939 w 12061643"/>
              <a:gd name="connsiteY1" fmla="*/ 0 h 7840068"/>
              <a:gd name="connsiteX2" fmla="*/ 12061643 w 12061643"/>
              <a:gd name="connsiteY2" fmla="*/ 1306704 h 7840068"/>
              <a:gd name="connsiteX3" fmla="*/ 12061643 w 12061643"/>
              <a:gd name="connsiteY3" fmla="*/ 6533364 h 7840068"/>
              <a:gd name="connsiteX4" fmla="*/ 10754939 w 12061643"/>
              <a:gd name="connsiteY4" fmla="*/ 7840068 h 7840068"/>
              <a:gd name="connsiteX5" fmla="*/ 1306704 w 12061643"/>
              <a:gd name="connsiteY5" fmla="*/ 7840068 h 7840068"/>
              <a:gd name="connsiteX6" fmla="*/ 0 w 12061643"/>
              <a:gd name="connsiteY6" fmla="*/ 6533364 h 7840068"/>
              <a:gd name="connsiteX7" fmla="*/ 0 w 12061643"/>
              <a:gd name="connsiteY7" fmla="*/ 1306704 h 7840068"/>
              <a:gd name="connsiteX0" fmla="*/ 0 w 12061643"/>
              <a:gd name="connsiteY0" fmla="*/ 1306704 h 7840068"/>
              <a:gd name="connsiteX1" fmla="*/ 10754939 w 12061643"/>
              <a:gd name="connsiteY1" fmla="*/ 0 h 7840068"/>
              <a:gd name="connsiteX2" fmla="*/ 12061643 w 12061643"/>
              <a:gd name="connsiteY2" fmla="*/ 1306704 h 7840068"/>
              <a:gd name="connsiteX3" fmla="*/ 10754939 w 12061643"/>
              <a:gd name="connsiteY3" fmla="*/ 7840068 h 7840068"/>
              <a:gd name="connsiteX4" fmla="*/ 1306704 w 12061643"/>
              <a:gd name="connsiteY4" fmla="*/ 7840068 h 7840068"/>
              <a:gd name="connsiteX5" fmla="*/ 0 w 12061643"/>
              <a:gd name="connsiteY5" fmla="*/ 6533364 h 7840068"/>
              <a:gd name="connsiteX6" fmla="*/ 0 w 12061643"/>
              <a:gd name="connsiteY6" fmla="*/ 1306704 h 7840068"/>
              <a:gd name="connsiteX0" fmla="*/ 0 w 12018955"/>
              <a:gd name="connsiteY0" fmla="*/ 1306704 h 7840068"/>
              <a:gd name="connsiteX1" fmla="*/ 10754939 w 12018955"/>
              <a:gd name="connsiteY1" fmla="*/ 0 h 7840068"/>
              <a:gd name="connsiteX2" fmla="*/ 10754939 w 12018955"/>
              <a:gd name="connsiteY2" fmla="*/ 7840068 h 7840068"/>
              <a:gd name="connsiteX3" fmla="*/ 1306704 w 12018955"/>
              <a:gd name="connsiteY3" fmla="*/ 7840068 h 7840068"/>
              <a:gd name="connsiteX4" fmla="*/ 0 w 12018955"/>
              <a:gd name="connsiteY4" fmla="*/ 6533364 h 7840068"/>
              <a:gd name="connsiteX5" fmla="*/ 0 w 12018955"/>
              <a:gd name="connsiteY5" fmla="*/ 1306704 h 7840068"/>
              <a:gd name="connsiteX0" fmla="*/ 0 w 10754939"/>
              <a:gd name="connsiteY0" fmla="*/ 0 h 6533364"/>
              <a:gd name="connsiteX1" fmla="*/ 10754939 w 10754939"/>
              <a:gd name="connsiteY1" fmla="*/ 6533364 h 6533364"/>
              <a:gd name="connsiteX2" fmla="*/ 1306704 w 10754939"/>
              <a:gd name="connsiteY2" fmla="*/ 6533364 h 6533364"/>
              <a:gd name="connsiteX3" fmla="*/ 0 w 10754939"/>
              <a:gd name="connsiteY3" fmla="*/ 5226660 h 6533364"/>
              <a:gd name="connsiteX4" fmla="*/ 0 w 10754939"/>
              <a:gd name="connsiteY4" fmla="*/ 0 h 6533364"/>
              <a:gd name="connsiteX0" fmla="*/ 0 w 10754939"/>
              <a:gd name="connsiteY0" fmla="*/ 0 h 6533364"/>
              <a:gd name="connsiteX1" fmla="*/ 10754939 w 10754939"/>
              <a:gd name="connsiteY1" fmla="*/ 6533364 h 6533364"/>
              <a:gd name="connsiteX2" fmla="*/ 1306704 w 10754939"/>
              <a:gd name="connsiteY2" fmla="*/ 6533364 h 6533364"/>
              <a:gd name="connsiteX3" fmla="*/ 0 w 10754939"/>
              <a:gd name="connsiteY3" fmla="*/ 5226660 h 6533364"/>
              <a:gd name="connsiteX4" fmla="*/ 0 w 10754939"/>
              <a:gd name="connsiteY4" fmla="*/ 0 h 6533364"/>
              <a:gd name="connsiteX0" fmla="*/ 0 w 10754939"/>
              <a:gd name="connsiteY0" fmla="*/ 267382 h 6800746"/>
              <a:gd name="connsiteX1" fmla="*/ 938681 w 10754939"/>
              <a:gd name="connsiteY1" fmla="*/ 9171 h 6800746"/>
              <a:gd name="connsiteX2" fmla="*/ 10754939 w 10754939"/>
              <a:gd name="connsiteY2" fmla="*/ 6800746 h 6800746"/>
              <a:gd name="connsiteX3" fmla="*/ 1306704 w 10754939"/>
              <a:gd name="connsiteY3" fmla="*/ 6800746 h 6800746"/>
              <a:gd name="connsiteX4" fmla="*/ 0 w 10754939"/>
              <a:gd name="connsiteY4" fmla="*/ 5494042 h 6800746"/>
              <a:gd name="connsiteX5" fmla="*/ 0 w 10754939"/>
              <a:gd name="connsiteY5" fmla="*/ 267382 h 6800746"/>
              <a:gd name="connsiteX0" fmla="*/ 0 w 10754939"/>
              <a:gd name="connsiteY0" fmla="*/ 267382 h 6800746"/>
              <a:gd name="connsiteX1" fmla="*/ 938681 w 10754939"/>
              <a:gd name="connsiteY1" fmla="*/ 9171 h 6800746"/>
              <a:gd name="connsiteX2" fmla="*/ 10320296 w 10754939"/>
              <a:gd name="connsiteY2" fmla="*/ 6271707 h 6800746"/>
              <a:gd name="connsiteX3" fmla="*/ 10754939 w 10754939"/>
              <a:gd name="connsiteY3" fmla="*/ 6800746 h 6800746"/>
              <a:gd name="connsiteX4" fmla="*/ 1306704 w 10754939"/>
              <a:gd name="connsiteY4" fmla="*/ 6800746 h 6800746"/>
              <a:gd name="connsiteX5" fmla="*/ 0 w 10754939"/>
              <a:gd name="connsiteY5" fmla="*/ 5494042 h 6800746"/>
              <a:gd name="connsiteX6" fmla="*/ 0 w 10754939"/>
              <a:gd name="connsiteY6" fmla="*/ 267382 h 6800746"/>
              <a:gd name="connsiteX0" fmla="*/ 0 w 10754939"/>
              <a:gd name="connsiteY0" fmla="*/ 267382 h 6800746"/>
              <a:gd name="connsiteX1" fmla="*/ 938681 w 10754939"/>
              <a:gd name="connsiteY1" fmla="*/ 9171 h 6800746"/>
              <a:gd name="connsiteX2" fmla="*/ 10320296 w 10754939"/>
              <a:gd name="connsiteY2" fmla="*/ 6271707 h 6800746"/>
              <a:gd name="connsiteX3" fmla="*/ 10754939 w 10754939"/>
              <a:gd name="connsiteY3" fmla="*/ 6800746 h 6800746"/>
              <a:gd name="connsiteX4" fmla="*/ 1306704 w 10754939"/>
              <a:gd name="connsiteY4" fmla="*/ 6800746 h 6800746"/>
              <a:gd name="connsiteX5" fmla="*/ 0 w 10754939"/>
              <a:gd name="connsiteY5" fmla="*/ 5494042 h 6800746"/>
              <a:gd name="connsiteX6" fmla="*/ 1152 w 10754939"/>
              <a:gd name="connsiteY6" fmla="*/ 2150802 h 6800746"/>
              <a:gd name="connsiteX7" fmla="*/ 0 w 10754939"/>
              <a:gd name="connsiteY7" fmla="*/ 267382 h 6800746"/>
              <a:gd name="connsiteX0" fmla="*/ 1152 w 10754939"/>
              <a:gd name="connsiteY0" fmla="*/ 2141631 h 6791575"/>
              <a:gd name="connsiteX1" fmla="*/ 938681 w 10754939"/>
              <a:gd name="connsiteY1" fmla="*/ 0 h 6791575"/>
              <a:gd name="connsiteX2" fmla="*/ 10320296 w 10754939"/>
              <a:gd name="connsiteY2" fmla="*/ 6262536 h 6791575"/>
              <a:gd name="connsiteX3" fmla="*/ 10754939 w 10754939"/>
              <a:gd name="connsiteY3" fmla="*/ 6791575 h 6791575"/>
              <a:gd name="connsiteX4" fmla="*/ 1306704 w 10754939"/>
              <a:gd name="connsiteY4" fmla="*/ 6791575 h 6791575"/>
              <a:gd name="connsiteX5" fmla="*/ 0 w 10754939"/>
              <a:gd name="connsiteY5" fmla="*/ 5484871 h 6791575"/>
              <a:gd name="connsiteX6" fmla="*/ 1152 w 10754939"/>
              <a:gd name="connsiteY6" fmla="*/ 2141631 h 6791575"/>
              <a:gd name="connsiteX0" fmla="*/ 1152 w 10754939"/>
              <a:gd name="connsiteY0" fmla="*/ 824464 h 5474408"/>
              <a:gd name="connsiteX1" fmla="*/ 926794 w 10754939"/>
              <a:gd name="connsiteY1" fmla="*/ 0 h 5474408"/>
              <a:gd name="connsiteX2" fmla="*/ 10320296 w 10754939"/>
              <a:gd name="connsiteY2" fmla="*/ 4945369 h 5474408"/>
              <a:gd name="connsiteX3" fmla="*/ 10754939 w 10754939"/>
              <a:gd name="connsiteY3" fmla="*/ 5474408 h 5474408"/>
              <a:gd name="connsiteX4" fmla="*/ 1306704 w 10754939"/>
              <a:gd name="connsiteY4" fmla="*/ 5474408 h 5474408"/>
              <a:gd name="connsiteX5" fmla="*/ 0 w 10754939"/>
              <a:gd name="connsiteY5" fmla="*/ 4167704 h 5474408"/>
              <a:gd name="connsiteX6" fmla="*/ 1152 w 10754939"/>
              <a:gd name="connsiteY6" fmla="*/ 824464 h 5474408"/>
              <a:gd name="connsiteX0" fmla="*/ 1152 w 10754939"/>
              <a:gd name="connsiteY0" fmla="*/ 1488894 h 6138838"/>
              <a:gd name="connsiteX1" fmla="*/ 1003549 w 10754939"/>
              <a:gd name="connsiteY1" fmla="*/ 0 h 6138838"/>
              <a:gd name="connsiteX2" fmla="*/ 10320296 w 10754939"/>
              <a:gd name="connsiteY2" fmla="*/ 5609799 h 6138838"/>
              <a:gd name="connsiteX3" fmla="*/ 10754939 w 10754939"/>
              <a:gd name="connsiteY3" fmla="*/ 6138838 h 6138838"/>
              <a:gd name="connsiteX4" fmla="*/ 1306704 w 10754939"/>
              <a:gd name="connsiteY4" fmla="*/ 6138838 h 6138838"/>
              <a:gd name="connsiteX5" fmla="*/ 0 w 10754939"/>
              <a:gd name="connsiteY5" fmla="*/ 4832134 h 6138838"/>
              <a:gd name="connsiteX6" fmla="*/ 1152 w 10754939"/>
              <a:gd name="connsiteY6" fmla="*/ 1488894 h 6138838"/>
              <a:gd name="connsiteX0" fmla="*/ 1152 w 10754939"/>
              <a:gd name="connsiteY0" fmla="*/ 1488894 h 6138838"/>
              <a:gd name="connsiteX1" fmla="*/ 1003549 w 10754939"/>
              <a:gd name="connsiteY1" fmla="*/ 0 h 6138838"/>
              <a:gd name="connsiteX2" fmla="*/ 10320296 w 10754939"/>
              <a:gd name="connsiteY2" fmla="*/ 5609799 h 6138838"/>
              <a:gd name="connsiteX3" fmla="*/ 10754939 w 10754939"/>
              <a:gd name="connsiteY3" fmla="*/ 6138838 h 6138838"/>
              <a:gd name="connsiteX4" fmla="*/ 1306704 w 10754939"/>
              <a:gd name="connsiteY4" fmla="*/ 6138838 h 6138838"/>
              <a:gd name="connsiteX5" fmla="*/ 0 w 10754939"/>
              <a:gd name="connsiteY5" fmla="*/ 4832134 h 6138838"/>
              <a:gd name="connsiteX6" fmla="*/ 1152 w 10754939"/>
              <a:gd name="connsiteY6" fmla="*/ 1488894 h 6138838"/>
              <a:gd name="connsiteX0" fmla="*/ 1152 w 10754939"/>
              <a:gd name="connsiteY0" fmla="*/ 1488894 h 6138838"/>
              <a:gd name="connsiteX1" fmla="*/ 1003549 w 10754939"/>
              <a:gd name="connsiteY1" fmla="*/ 0 h 6138838"/>
              <a:gd name="connsiteX2" fmla="*/ 10320296 w 10754939"/>
              <a:gd name="connsiteY2" fmla="*/ 5609799 h 6138838"/>
              <a:gd name="connsiteX3" fmla="*/ 10754939 w 10754939"/>
              <a:gd name="connsiteY3" fmla="*/ 6138838 h 6138838"/>
              <a:gd name="connsiteX4" fmla="*/ 9502454 w 10754939"/>
              <a:gd name="connsiteY4" fmla="*/ 6132510 h 6138838"/>
              <a:gd name="connsiteX5" fmla="*/ 1306704 w 10754939"/>
              <a:gd name="connsiteY5" fmla="*/ 6138838 h 6138838"/>
              <a:gd name="connsiteX6" fmla="*/ 0 w 10754939"/>
              <a:gd name="connsiteY6" fmla="*/ 4832134 h 6138838"/>
              <a:gd name="connsiteX7" fmla="*/ 1152 w 10754939"/>
              <a:gd name="connsiteY7" fmla="*/ 1488894 h 6138838"/>
              <a:gd name="connsiteX0" fmla="*/ 1152 w 10320296"/>
              <a:gd name="connsiteY0" fmla="*/ 1488894 h 6138838"/>
              <a:gd name="connsiteX1" fmla="*/ 1003549 w 10320296"/>
              <a:gd name="connsiteY1" fmla="*/ 0 h 6138838"/>
              <a:gd name="connsiteX2" fmla="*/ 10320296 w 10320296"/>
              <a:gd name="connsiteY2" fmla="*/ 5609799 h 6138838"/>
              <a:gd name="connsiteX3" fmla="*/ 9502454 w 10320296"/>
              <a:gd name="connsiteY3" fmla="*/ 6132510 h 6138838"/>
              <a:gd name="connsiteX4" fmla="*/ 1306704 w 10320296"/>
              <a:gd name="connsiteY4" fmla="*/ 6138838 h 6138838"/>
              <a:gd name="connsiteX5" fmla="*/ 0 w 10320296"/>
              <a:gd name="connsiteY5" fmla="*/ 4832134 h 6138838"/>
              <a:gd name="connsiteX6" fmla="*/ 1152 w 10320296"/>
              <a:gd name="connsiteY6" fmla="*/ 1488894 h 6138838"/>
              <a:gd name="connsiteX0" fmla="*/ 1152 w 9606990"/>
              <a:gd name="connsiteY0" fmla="*/ 1488894 h 6138838"/>
              <a:gd name="connsiteX1" fmla="*/ 1003549 w 9606990"/>
              <a:gd name="connsiteY1" fmla="*/ 0 h 6138838"/>
              <a:gd name="connsiteX2" fmla="*/ 9606990 w 9606990"/>
              <a:gd name="connsiteY2" fmla="*/ 4741885 h 6138838"/>
              <a:gd name="connsiteX3" fmla="*/ 9502454 w 9606990"/>
              <a:gd name="connsiteY3" fmla="*/ 6132510 h 6138838"/>
              <a:gd name="connsiteX4" fmla="*/ 1306704 w 9606990"/>
              <a:gd name="connsiteY4" fmla="*/ 6138838 h 6138838"/>
              <a:gd name="connsiteX5" fmla="*/ 0 w 9606990"/>
              <a:gd name="connsiteY5" fmla="*/ 4832134 h 6138838"/>
              <a:gd name="connsiteX6" fmla="*/ 1152 w 9606990"/>
              <a:gd name="connsiteY6" fmla="*/ 1488894 h 6138838"/>
              <a:gd name="connsiteX0" fmla="*/ 1152 w 9761468"/>
              <a:gd name="connsiteY0" fmla="*/ 1488894 h 6138838"/>
              <a:gd name="connsiteX1" fmla="*/ 1003549 w 9761468"/>
              <a:gd name="connsiteY1" fmla="*/ 0 h 6138838"/>
              <a:gd name="connsiteX2" fmla="*/ 9761468 w 9761468"/>
              <a:gd name="connsiteY2" fmla="*/ 5736011 h 6138838"/>
              <a:gd name="connsiteX3" fmla="*/ 9502454 w 9761468"/>
              <a:gd name="connsiteY3" fmla="*/ 6132510 h 6138838"/>
              <a:gd name="connsiteX4" fmla="*/ 1306704 w 9761468"/>
              <a:gd name="connsiteY4" fmla="*/ 6138838 h 6138838"/>
              <a:gd name="connsiteX5" fmla="*/ 0 w 9761468"/>
              <a:gd name="connsiteY5" fmla="*/ 4832134 h 6138838"/>
              <a:gd name="connsiteX6" fmla="*/ 1152 w 9761468"/>
              <a:gd name="connsiteY6" fmla="*/ 1488894 h 6138838"/>
              <a:gd name="connsiteX0" fmla="*/ 1152 w 9761468"/>
              <a:gd name="connsiteY0" fmla="*/ 1488894 h 6138838"/>
              <a:gd name="connsiteX1" fmla="*/ 1003549 w 9761468"/>
              <a:gd name="connsiteY1" fmla="*/ 0 h 6138838"/>
              <a:gd name="connsiteX2" fmla="*/ 9761468 w 9761468"/>
              <a:gd name="connsiteY2" fmla="*/ 5736011 h 6138838"/>
              <a:gd name="connsiteX3" fmla="*/ 9502454 w 9761468"/>
              <a:gd name="connsiteY3" fmla="*/ 6132510 h 6138838"/>
              <a:gd name="connsiteX4" fmla="*/ 1306704 w 9761468"/>
              <a:gd name="connsiteY4" fmla="*/ 6138838 h 6138838"/>
              <a:gd name="connsiteX5" fmla="*/ 0 w 9761468"/>
              <a:gd name="connsiteY5" fmla="*/ 4832134 h 6138838"/>
              <a:gd name="connsiteX6" fmla="*/ 1152 w 9761468"/>
              <a:gd name="connsiteY6" fmla="*/ 1488894 h 613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1468" h="6138838">
                <a:moveTo>
                  <a:pt x="1152" y="1488894"/>
                </a:moveTo>
                <a:lnTo>
                  <a:pt x="1003549" y="0"/>
                </a:lnTo>
                <a:lnTo>
                  <a:pt x="9761468" y="5736011"/>
                </a:lnTo>
                <a:lnTo>
                  <a:pt x="9502454" y="6132510"/>
                </a:lnTo>
                <a:lnTo>
                  <a:pt x="1306704" y="6138838"/>
                </a:lnTo>
                <a:cubicBezTo>
                  <a:pt x="585031" y="6138838"/>
                  <a:pt x="0" y="5553807"/>
                  <a:pt x="0" y="4832134"/>
                </a:cubicBezTo>
                <a:lnTo>
                  <a:pt x="1152" y="1488894"/>
                </a:lnTo>
                <a:close/>
              </a:path>
            </a:pathLst>
          </a:custGeom>
          <a:gradFill>
            <a:gsLst>
              <a:gs pos="0">
                <a:schemeClr val="accent5">
                  <a:alpha val="80000"/>
                </a:schemeClr>
              </a:gs>
              <a:gs pos="71000">
                <a:schemeClr val="accent2">
                  <a:alpha val="8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4" name="TextBox 23">
            <a:extLst>
              <a:ext uri="{FF2B5EF4-FFF2-40B4-BE49-F238E27FC236}">
                <a16:creationId xmlns:a16="http://schemas.microsoft.com/office/drawing/2014/main" id="{98C8132A-71DF-4A82-AA83-A7D6A5576C64}"/>
              </a:ext>
            </a:extLst>
          </p:cNvPr>
          <p:cNvSpPr txBox="1"/>
          <p:nvPr/>
        </p:nvSpPr>
        <p:spPr>
          <a:xfrm>
            <a:off x="1187624" y="125193"/>
            <a:ext cx="4157179" cy="615553"/>
          </a:xfrm>
          <a:prstGeom prst="rect">
            <a:avLst/>
          </a:prstGeom>
          <a:noFill/>
        </p:spPr>
        <p:txBody>
          <a:bodyPr wrap="square" rtlCol="0">
            <a:spAutoFit/>
          </a:bodyPr>
          <a:lstStyle/>
          <a:p>
            <a:r>
              <a:rPr lang="vi-VN" sz="3400" b="1" dirty="0">
                <a:solidFill>
                  <a:schemeClr val="bg1"/>
                </a:solidFill>
                <a:latin typeface="Verdana" panose="020B0604030504040204" pitchFamily="34" charset="0"/>
                <a:ea typeface="Verdana" panose="020B0604030504040204" pitchFamily="34" charset="0"/>
              </a:rPr>
              <a:t>Về</a:t>
            </a:r>
            <a:r>
              <a:rPr lang="en-IN" sz="3400" b="1" dirty="0">
                <a:solidFill>
                  <a:schemeClr val="bg1"/>
                </a:solidFill>
                <a:latin typeface="Verdana" panose="020B0604030504040204" pitchFamily="34" charset="0"/>
                <a:ea typeface="Verdana" panose="020B0604030504040204" pitchFamily="34" charset="0"/>
              </a:rPr>
              <a:t> </a:t>
            </a:r>
            <a:r>
              <a:rPr lang="vi-VN" sz="3400" b="1" dirty="0">
                <a:solidFill>
                  <a:schemeClr val="bg1"/>
                </a:solidFill>
                <a:latin typeface="Verdana" panose="020B0604030504040204" pitchFamily="34" charset="0"/>
                <a:ea typeface="Verdana" panose="020B0604030504040204" pitchFamily="34" charset="0"/>
              </a:rPr>
              <a:t>chúng tôi</a:t>
            </a:r>
            <a:endParaRPr lang="en-IN" sz="3400" dirty="0">
              <a:solidFill>
                <a:schemeClr val="bg1"/>
              </a:solidFill>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057C5358-91FA-44F6-B759-F9E914486784}"/>
              </a:ext>
            </a:extLst>
          </p:cNvPr>
          <p:cNvSpPr txBox="1"/>
          <p:nvPr/>
        </p:nvSpPr>
        <p:spPr>
          <a:xfrm>
            <a:off x="643071" y="1017739"/>
            <a:ext cx="5246284" cy="1620059"/>
          </a:xfrm>
          <a:prstGeom prst="rect">
            <a:avLst/>
          </a:prstGeom>
          <a:noFill/>
        </p:spPr>
        <p:txBody>
          <a:bodyPr wrap="square" rtlCol="0">
            <a:spAutoFit/>
          </a:bodyPr>
          <a:lstStyle/>
          <a:p>
            <a:pPr algn="just">
              <a:lnSpc>
                <a:spcPct val="120000"/>
              </a:lnSpc>
            </a:pPr>
            <a:r>
              <a:rPr lang="vi-VN" altLang="zh-TW" sz="1200" kern="0" dirty="0">
                <a:solidFill>
                  <a:schemeClr val="bg1"/>
                </a:solidFill>
                <a:latin typeface="Verdana" panose="020B0604030504040204" pitchFamily="34" charset="0"/>
                <a:ea typeface="Verdana" panose="020B0604030504040204" pitchFamily="34" charset="0"/>
                <a:cs typeface="Arial" panose="020B0604020202020204" pitchFamily="34" charset="0"/>
              </a:rPr>
              <a:t>      Công nghệ Sinh học DA LONG được thành lập vào năm 2003, đạt được chứng nhận GMP về Bào chế dược phẩm dạng viên tròn, viên nang và dạng bột. Năm 2016, DALONG tiếp tục xuất sắc giành được các chứng nhận ISO22000, HACCP và HALAL, trở thành một nhà máy sản xuất thực phẩm bảo vệ sức khỏe đáp ứng được các tiêu chuẩn chất lượng sản phẩm quốc tế. </a:t>
            </a:r>
          </a:p>
          <a:p>
            <a:pPr algn="just">
              <a:lnSpc>
                <a:spcPct val="120000"/>
              </a:lnSpc>
            </a:pPr>
            <a:r>
              <a:rPr lang="vi-VN" altLang="zh-TW" sz="1200" kern="0" dirty="0">
                <a:solidFill>
                  <a:schemeClr val="bg1"/>
                </a:solidFill>
                <a:latin typeface="Verdana" panose="020B0604030504040204" pitchFamily="34" charset="0"/>
                <a:ea typeface="微軟正黑體" panose="020B0604030504040204" pitchFamily="34" charset="-120"/>
                <a:cs typeface="Arial" panose="020B0604020202020204" pitchFamily="34" charset="0"/>
              </a:rPr>
              <a:t>      </a:t>
            </a:r>
            <a:endParaRPr lang="zh-TW" altLang="en-US" sz="1200" kern="0" dirty="0">
              <a:solidFill>
                <a:schemeClr val="bg1"/>
              </a:solidFill>
              <a:latin typeface="Verdana" panose="020B0604030504040204" pitchFamily="34" charset="0"/>
              <a:ea typeface="微軟正黑體" panose="020B0604030504040204" pitchFamily="34" charset="-120"/>
              <a:cs typeface="Arial" panose="020B0604020202020204" pitchFamily="34" charset="0"/>
            </a:endParaRPr>
          </a:p>
        </p:txBody>
      </p:sp>
      <p:cxnSp>
        <p:nvCxnSpPr>
          <p:cNvPr id="27" name="Straight Connector 26">
            <a:extLst>
              <a:ext uri="{FF2B5EF4-FFF2-40B4-BE49-F238E27FC236}">
                <a16:creationId xmlns:a16="http://schemas.microsoft.com/office/drawing/2014/main" id="{684FFA2F-75BB-4004-B936-F3E375416FE3}"/>
              </a:ext>
            </a:extLst>
          </p:cNvPr>
          <p:cNvCxnSpPr/>
          <p:nvPr/>
        </p:nvCxnSpPr>
        <p:spPr>
          <a:xfrm>
            <a:off x="1294603" y="820842"/>
            <a:ext cx="91781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F39FDF-CD0B-4EE8-8B86-ED435B602514}"/>
              </a:ext>
            </a:extLst>
          </p:cNvPr>
          <p:cNvSpPr txBox="1"/>
          <p:nvPr/>
        </p:nvSpPr>
        <p:spPr>
          <a:xfrm>
            <a:off x="1654644" y="3043344"/>
            <a:ext cx="2448272" cy="830997"/>
          </a:xfrm>
          <a:prstGeom prst="rect">
            <a:avLst/>
          </a:prstGeom>
          <a:noFill/>
        </p:spPr>
        <p:txBody>
          <a:bodyPr wrap="square">
            <a:spAutoFit/>
          </a:bodyPr>
          <a:lstStyle/>
          <a:p>
            <a:pPr algn="just"/>
            <a:r>
              <a:rPr kumimoji="0" lang="vi-VN" altLang="zh-TW" sz="1200" b="0" i="0" u="none" strike="noStrike" kern="0" cap="none" spc="0" normalizeH="0" baseline="0" noProof="0" dirty="0">
                <a:ln>
                  <a:noFill/>
                </a:ln>
                <a:solidFill>
                  <a:prstClr val="white"/>
                </a:solidFill>
                <a:effectLst/>
                <a:uLnTx/>
                <a:uFillTx/>
                <a:latin typeface="Verdana" panose="020B0604030504040204" pitchFamily="34" charset="0"/>
                <a:ea typeface="微軟正黑體" panose="020B0604030504040204" pitchFamily="34" charset="-120"/>
                <a:cs typeface="Arial" panose="020B0604020202020204" pitchFamily="34" charset="0"/>
              </a:rPr>
              <a:t>sinh học tiên tiến trong sản xuất để cung cấp cho khách hàng những sản phẩm với chất lượng cao nhất.</a:t>
            </a:r>
            <a:endParaRPr lang="vi-VN" sz="1200" dirty="0"/>
          </a:p>
        </p:txBody>
      </p:sp>
      <p:sp>
        <p:nvSpPr>
          <p:cNvPr id="15" name="TextBox 14">
            <a:extLst>
              <a:ext uri="{FF2B5EF4-FFF2-40B4-BE49-F238E27FC236}">
                <a16:creationId xmlns:a16="http://schemas.microsoft.com/office/drawing/2014/main" id="{123F8C7C-ABAC-4152-AFD0-71AC868BF760}"/>
              </a:ext>
            </a:extLst>
          </p:cNvPr>
          <p:cNvSpPr txBox="1"/>
          <p:nvPr/>
        </p:nvSpPr>
        <p:spPr>
          <a:xfrm>
            <a:off x="1078579" y="2465110"/>
            <a:ext cx="4111174" cy="646331"/>
          </a:xfrm>
          <a:prstGeom prst="rect">
            <a:avLst/>
          </a:prstGeom>
          <a:noFill/>
        </p:spPr>
        <p:txBody>
          <a:bodyPr wrap="square">
            <a:spAutoFit/>
          </a:bodyPr>
          <a:lstStyle/>
          <a:p>
            <a:pPr algn="just"/>
            <a:r>
              <a:rPr kumimoji="0" lang="vi-VN" altLang="zh-TW" sz="1200" b="0" i="0" u="none" strike="noStrike" kern="0" cap="none" spc="0" normalizeH="0" baseline="0" noProof="0" dirty="0">
                <a:ln>
                  <a:noFill/>
                </a:ln>
                <a:solidFill>
                  <a:prstClr val="white"/>
                </a:solidFill>
                <a:effectLst/>
                <a:uLnTx/>
                <a:uFillTx/>
                <a:latin typeface="Verdana" panose="020B0604030504040204" pitchFamily="34" charset="0"/>
                <a:ea typeface="微軟正黑體" panose="020B0604030504040204" pitchFamily="34" charset="-120"/>
                <a:cs typeface="Arial" panose="020B0604020202020204" pitchFamily="34" charset="0"/>
              </a:rPr>
              <a:t>Chúng tôi nắm trong tay các  kĩ huật trồng nấm và lên men độc đáo, xây dựng nhà máy lên men DALONG với công nghệ 4.0, sử dụng công nghệ</a:t>
            </a:r>
            <a:endParaRPr lang="vi-VN" dirty="0"/>
          </a:p>
        </p:txBody>
      </p:sp>
      <p:pic>
        <p:nvPicPr>
          <p:cNvPr id="10" name="Picture 9">
            <a:extLst>
              <a:ext uri="{FF2B5EF4-FFF2-40B4-BE49-F238E27FC236}">
                <a16:creationId xmlns:a16="http://schemas.microsoft.com/office/drawing/2014/main" id="{17B65B11-06D9-4733-90A0-1CF10354F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78" y="-27466"/>
            <a:ext cx="939181" cy="765630"/>
          </a:xfrm>
          <a:prstGeom prst="rect">
            <a:avLst/>
          </a:prstGeom>
        </p:spPr>
      </p:pic>
    </p:spTree>
    <p:extLst>
      <p:ext uri="{BB962C8B-B14F-4D97-AF65-F5344CB8AC3E}">
        <p14:creationId xmlns:p14="http://schemas.microsoft.com/office/powerpoint/2010/main" val="370773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AF620BF-3AE2-432B-BB11-AB5FC71E5010}"/>
              </a:ext>
            </a:extLst>
          </p:cNvPr>
          <p:cNvSpPr/>
          <p:nvPr/>
        </p:nvSpPr>
        <p:spPr>
          <a:xfrm>
            <a:off x="5705776" y="0"/>
            <a:ext cx="3435623" cy="2617829"/>
          </a:xfrm>
          <a:custGeom>
            <a:avLst/>
            <a:gdLst>
              <a:gd name="connsiteX0" fmla="*/ 0 w 5086301"/>
              <a:gd name="connsiteY0" fmla="*/ 0 h 3875590"/>
              <a:gd name="connsiteX1" fmla="*/ 5086301 w 5086301"/>
              <a:gd name="connsiteY1" fmla="*/ 0 h 3875590"/>
              <a:gd name="connsiteX2" fmla="*/ 5086301 w 5086301"/>
              <a:gd name="connsiteY2" fmla="*/ 3875590 h 3875590"/>
              <a:gd name="connsiteX3" fmla="*/ 1091830 w 5086301"/>
              <a:gd name="connsiteY3" fmla="*/ 3875590 h 3875590"/>
              <a:gd name="connsiteX4" fmla="*/ 0 w 5086301"/>
              <a:gd name="connsiteY4" fmla="*/ 2783759 h 3875590"/>
              <a:gd name="connsiteX5" fmla="*/ 0 w 5086301"/>
              <a:gd name="connsiteY5" fmla="*/ 0 h 387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6301" h="3875590">
                <a:moveTo>
                  <a:pt x="0" y="0"/>
                </a:moveTo>
                <a:lnTo>
                  <a:pt x="5086301" y="0"/>
                </a:lnTo>
                <a:lnTo>
                  <a:pt x="5086301" y="3875590"/>
                </a:lnTo>
                <a:lnTo>
                  <a:pt x="1091830" y="3875590"/>
                </a:lnTo>
                <a:cubicBezTo>
                  <a:pt x="488829" y="3875590"/>
                  <a:pt x="0" y="3386761"/>
                  <a:pt x="0" y="2783759"/>
                </a:cubicBezTo>
                <a:lnTo>
                  <a:pt x="0"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6" name="Freeform: Shape 35">
            <a:extLst>
              <a:ext uri="{FF2B5EF4-FFF2-40B4-BE49-F238E27FC236}">
                <a16:creationId xmlns:a16="http://schemas.microsoft.com/office/drawing/2014/main" id="{5789033F-92DA-4322-BFA9-90C6FEB256BB}"/>
              </a:ext>
            </a:extLst>
          </p:cNvPr>
          <p:cNvSpPr/>
          <p:nvPr/>
        </p:nvSpPr>
        <p:spPr>
          <a:xfrm>
            <a:off x="5737" y="2638364"/>
            <a:ext cx="3520456" cy="2503549"/>
          </a:xfrm>
          <a:custGeom>
            <a:avLst/>
            <a:gdLst>
              <a:gd name="connsiteX0" fmla="*/ 0 w 3385143"/>
              <a:gd name="connsiteY0" fmla="*/ 0 h 2531805"/>
              <a:gd name="connsiteX1" fmla="*/ 2658486 w 3385143"/>
              <a:gd name="connsiteY1" fmla="*/ 0 h 2531805"/>
              <a:gd name="connsiteX2" fmla="*/ 3385143 w 3385143"/>
              <a:gd name="connsiteY2" fmla="*/ 726659 h 2531805"/>
              <a:gd name="connsiteX3" fmla="*/ 3385143 w 3385143"/>
              <a:gd name="connsiteY3" fmla="*/ 2531805 h 2531805"/>
              <a:gd name="connsiteX4" fmla="*/ 0 w 3385143"/>
              <a:gd name="connsiteY4" fmla="*/ 2531805 h 2531805"/>
              <a:gd name="connsiteX5" fmla="*/ 0 w 3385143"/>
              <a:gd name="connsiteY5" fmla="*/ 0 h 25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5143" h="2531805">
                <a:moveTo>
                  <a:pt x="0" y="0"/>
                </a:moveTo>
                <a:lnTo>
                  <a:pt x="2658486" y="0"/>
                </a:lnTo>
                <a:cubicBezTo>
                  <a:pt x="3059808" y="0"/>
                  <a:pt x="3385143" y="325336"/>
                  <a:pt x="3385143" y="726659"/>
                </a:cubicBezTo>
                <a:lnTo>
                  <a:pt x="3385143" y="2531805"/>
                </a:lnTo>
                <a:lnTo>
                  <a:pt x="0" y="2531805"/>
                </a:lnTo>
                <a:lnTo>
                  <a:pt x="0"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10" name="Picture Placeholder 9">
            <a:extLst>
              <a:ext uri="{FF2B5EF4-FFF2-40B4-BE49-F238E27FC236}">
                <a16:creationId xmlns:a16="http://schemas.microsoft.com/office/drawing/2014/main" id="{E8ED981D-C2A3-4AD8-829F-F6547D8A045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3612" r="17310"/>
          <a:stretch/>
        </p:blipFill>
        <p:spPr>
          <a:xfrm>
            <a:off x="3739495" y="1521126"/>
            <a:ext cx="2699468" cy="2605236"/>
          </a:xfrm>
          <a:ln>
            <a:noFill/>
          </a:ln>
          <a:effectLst>
            <a:outerShdw blurRad="342900" dist="38100" dir="5400000" algn="t" rotWithShape="0">
              <a:prstClr val="black">
                <a:alpha val="30000"/>
              </a:prstClr>
            </a:outerShdw>
          </a:effectLst>
        </p:spPr>
      </p:pic>
      <p:sp>
        <p:nvSpPr>
          <p:cNvPr id="53" name="Title 52">
            <a:extLst>
              <a:ext uri="{FF2B5EF4-FFF2-40B4-BE49-F238E27FC236}">
                <a16:creationId xmlns:a16="http://schemas.microsoft.com/office/drawing/2014/main" id="{43F3E17F-9214-4909-B0DA-4C6A052EBF73}"/>
              </a:ext>
            </a:extLst>
          </p:cNvPr>
          <p:cNvSpPr>
            <a:spLocks noGrp="1"/>
          </p:cNvSpPr>
          <p:nvPr>
            <p:ph type="title"/>
          </p:nvPr>
        </p:nvSpPr>
        <p:spPr/>
        <p:txBody>
          <a:bodyPr/>
          <a:lstStyle/>
          <a:p>
            <a:r>
              <a:rPr lang="vi-VN" b="1" dirty="0">
                <a:latin typeface="Verdana" panose="020B0604030504040204" pitchFamily="34" charset="0"/>
                <a:ea typeface="Verdana" panose="020B0604030504040204" pitchFamily="34" charset="0"/>
              </a:rPr>
              <a:t>Người sáng lập và triết lý kinh doanh </a:t>
            </a:r>
            <a:endParaRPr lang="en-IN" b="1" dirty="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429A3316-6BDF-499B-9101-931F8607F79C}"/>
              </a:ext>
            </a:extLst>
          </p:cNvPr>
          <p:cNvSpPr txBox="1"/>
          <p:nvPr/>
        </p:nvSpPr>
        <p:spPr>
          <a:xfrm>
            <a:off x="-253840" y="1846098"/>
            <a:ext cx="3780033" cy="430887"/>
          </a:xfrm>
          <a:prstGeom prst="rect">
            <a:avLst/>
          </a:prstGeom>
          <a:noFill/>
        </p:spPr>
        <p:txBody>
          <a:bodyPr wrap="square" rtlCol="0">
            <a:spAutoFit/>
          </a:bodyPr>
          <a:lstStyle/>
          <a:p>
            <a:pPr algn="r"/>
            <a:r>
              <a:rPr lang="vi-VN" altLang="zh-TW" sz="1100" kern="0" dirty="0">
                <a:solidFill>
                  <a:schemeClr val="bg1"/>
                </a:solidFill>
                <a:latin typeface="Verdana" panose="020B0604030504040204" pitchFamily="34" charset="0"/>
                <a:ea typeface="Verdana" panose="020B0604030504040204" pitchFamily="34" charset="0"/>
                <a:cs typeface="Arial" panose="020B0604020202020204" pitchFamily="34" charset="0"/>
              </a:rPr>
              <a:t>Với hơn 30 năm kinh nghiệm dược sĩ</a:t>
            </a:r>
          </a:p>
          <a:p>
            <a:pPr algn="r"/>
            <a:r>
              <a:rPr lang="vi-VN" altLang="zh-TW" sz="1100" kern="0" dirty="0">
                <a:solidFill>
                  <a:schemeClr val="bg1"/>
                </a:solidFill>
                <a:latin typeface="Verdana" panose="020B0604030504040204" pitchFamily="34" charset="0"/>
                <a:ea typeface="Verdana" panose="020B0604030504040204" pitchFamily="34" charset="0"/>
                <a:cs typeface="Arial" panose="020B0604020202020204" pitchFamily="34" charset="0"/>
              </a:rPr>
              <a:t>Tổng giám đốc Công nghệ Sinh học DALONG</a:t>
            </a:r>
            <a:endParaRPr lang="en-IN" sz="1100"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BD349C65-8750-41AB-8AE4-27226BD35A9E}"/>
              </a:ext>
            </a:extLst>
          </p:cNvPr>
          <p:cNvSpPr txBox="1"/>
          <p:nvPr/>
        </p:nvSpPr>
        <p:spPr>
          <a:xfrm>
            <a:off x="735787" y="1390135"/>
            <a:ext cx="2790406" cy="415370"/>
          </a:xfrm>
          <a:prstGeom prst="rect">
            <a:avLst/>
          </a:prstGeom>
          <a:noFill/>
        </p:spPr>
        <p:txBody>
          <a:bodyPr wrap="square" rtlCol="0">
            <a:spAutoFit/>
          </a:bodyPr>
          <a:lstStyle/>
          <a:p>
            <a:pPr algn="r"/>
            <a:r>
              <a:rPr lang="vi-VN" altLang="zh-TW" sz="2099" kern="0" dirty="0">
                <a:solidFill>
                  <a:schemeClr val="bg1"/>
                </a:solidFill>
                <a:latin typeface="Verdana" panose="020B0604030504040204" pitchFamily="34" charset="0"/>
                <a:ea typeface="Verdana" panose="020B0604030504040204" pitchFamily="34" charset="0"/>
                <a:cs typeface="Arial" panose="020B0604020202020204" pitchFamily="34" charset="0"/>
              </a:rPr>
              <a:t>Ông </a:t>
            </a:r>
            <a:r>
              <a:rPr lang="vi-VN" altLang="zh-TW" sz="2099" b="1" kern="0" dirty="0">
                <a:solidFill>
                  <a:schemeClr val="bg1"/>
                </a:solidFill>
                <a:latin typeface="Verdana" panose="020B0604030504040204" pitchFamily="34" charset="0"/>
                <a:ea typeface="Verdana" panose="020B0604030504040204" pitchFamily="34" charset="0"/>
                <a:cs typeface="Arial" panose="020B0604020202020204" pitchFamily="34" charset="0"/>
              </a:rPr>
              <a:t>Du Phú Hoa</a:t>
            </a:r>
            <a:endParaRPr lang="en-IN" sz="2099" b="1" i="1" dirty="0">
              <a:latin typeface="Verdana" panose="020B0604030504040204" pitchFamily="34" charset="0"/>
              <a:ea typeface="Verdana" panose="020B0604030504040204" pitchFamily="34" charset="0"/>
            </a:endParaRPr>
          </a:p>
        </p:txBody>
      </p:sp>
      <p:grpSp>
        <p:nvGrpSpPr>
          <p:cNvPr id="45" name="Group 44">
            <a:extLst>
              <a:ext uri="{FF2B5EF4-FFF2-40B4-BE49-F238E27FC236}">
                <a16:creationId xmlns:a16="http://schemas.microsoft.com/office/drawing/2014/main" id="{AE4DF671-262F-44AA-B9A8-2455E04D29D0}"/>
              </a:ext>
            </a:extLst>
          </p:cNvPr>
          <p:cNvGrpSpPr/>
          <p:nvPr/>
        </p:nvGrpSpPr>
        <p:grpSpPr>
          <a:xfrm>
            <a:off x="6009825" y="739062"/>
            <a:ext cx="2918272" cy="1899302"/>
            <a:chOff x="7796080" y="852860"/>
            <a:chExt cx="3892231" cy="2533185"/>
          </a:xfrm>
        </p:grpSpPr>
        <p:sp>
          <p:nvSpPr>
            <p:cNvPr id="19" name="TextBox 18">
              <a:extLst>
                <a:ext uri="{FF2B5EF4-FFF2-40B4-BE49-F238E27FC236}">
                  <a16:creationId xmlns:a16="http://schemas.microsoft.com/office/drawing/2014/main" id="{6EBA0095-C2B5-4F6A-82D2-9EA79426758D}"/>
                </a:ext>
              </a:extLst>
            </p:cNvPr>
            <p:cNvSpPr txBox="1"/>
            <p:nvPr/>
          </p:nvSpPr>
          <p:spPr>
            <a:xfrm>
              <a:off x="8567517" y="852860"/>
              <a:ext cx="3120794" cy="2533185"/>
            </a:xfrm>
            <a:prstGeom prst="rect">
              <a:avLst/>
            </a:prstGeom>
            <a:noFill/>
          </p:spPr>
          <p:txBody>
            <a:bodyPr wrap="square" rtlCol="0" anchor="t">
              <a:spAutoFit/>
            </a:bodyPr>
            <a:lstStyle/>
            <a:p>
              <a:pPr algn="just">
                <a:lnSpc>
                  <a:spcPct val="110000"/>
                </a:lnSpc>
              </a:pPr>
              <a:r>
                <a:rPr lang="vi-VN" altLang="zh-TW" sz="1350" kern="0" dirty="0">
                  <a:solidFill>
                    <a:schemeClr val="bg1"/>
                  </a:solidFill>
                  <a:latin typeface="Verdana" panose="020B0604030504040204" pitchFamily="34" charset="0"/>
                  <a:ea typeface="Verdana" panose="020B0604030504040204" pitchFamily="34" charset="0"/>
                  <a:cs typeface="Arial" panose="020B0604020202020204" pitchFamily="34" charset="0"/>
                </a:rPr>
                <a:t>Với trình độ dược sĩ chuyên nghiệp và nền tảng dinh dưỡng thực phẩm, ông đã kiên trì xây dựng phát triển ngành y tế dự phòng và chăm sóc sức khỏe suốt hơn 20 năm.</a:t>
              </a:r>
              <a:endParaRPr lang="en-US" altLang="zh-TW" sz="1350" kern="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43" name="Freeform 5">
              <a:extLst>
                <a:ext uri="{FF2B5EF4-FFF2-40B4-BE49-F238E27FC236}">
                  <a16:creationId xmlns:a16="http://schemas.microsoft.com/office/drawing/2014/main" id="{85402272-5B32-4C99-83FB-AF8FE067790C}"/>
                </a:ext>
              </a:extLst>
            </p:cNvPr>
            <p:cNvSpPr>
              <a:spLocks noEditPoints="1"/>
            </p:cNvSpPr>
            <p:nvPr/>
          </p:nvSpPr>
          <p:spPr bwMode="auto">
            <a:xfrm>
              <a:off x="7796080" y="852860"/>
              <a:ext cx="593317" cy="406784"/>
            </a:xfrm>
            <a:custGeom>
              <a:avLst/>
              <a:gdLst>
                <a:gd name="T0" fmla="*/ 450 w 2050"/>
                <a:gd name="T1" fmla="*/ 512 h 1408"/>
                <a:gd name="T2" fmla="*/ 898 w 2050"/>
                <a:gd name="T3" fmla="*/ 960 h 1408"/>
                <a:gd name="T4" fmla="*/ 450 w 2050"/>
                <a:gd name="T5" fmla="*/ 1408 h 1408"/>
                <a:gd name="T6" fmla="*/ 2 w 2050"/>
                <a:gd name="T7" fmla="*/ 960 h 1408"/>
                <a:gd name="T8" fmla="*/ 0 w 2050"/>
                <a:gd name="T9" fmla="*/ 896 h 1408"/>
                <a:gd name="T10" fmla="*/ 896 w 2050"/>
                <a:gd name="T11" fmla="*/ 0 h 1408"/>
                <a:gd name="T12" fmla="*/ 896 w 2050"/>
                <a:gd name="T13" fmla="*/ 256 h 1408"/>
                <a:gd name="T14" fmla="*/ 443 w 2050"/>
                <a:gd name="T15" fmla="*/ 443 h 1408"/>
                <a:gd name="T16" fmla="*/ 380 w 2050"/>
                <a:gd name="T17" fmla="*/ 517 h 1408"/>
                <a:gd name="T18" fmla="*/ 450 w 2050"/>
                <a:gd name="T19" fmla="*/ 512 h 1408"/>
                <a:gd name="T20" fmla="*/ 1602 w 2050"/>
                <a:gd name="T21" fmla="*/ 512 h 1408"/>
                <a:gd name="T22" fmla="*/ 2050 w 2050"/>
                <a:gd name="T23" fmla="*/ 960 h 1408"/>
                <a:gd name="T24" fmla="*/ 1602 w 2050"/>
                <a:gd name="T25" fmla="*/ 1408 h 1408"/>
                <a:gd name="T26" fmla="*/ 1154 w 2050"/>
                <a:gd name="T27" fmla="*/ 960 h 1408"/>
                <a:gd name="T28" fmla="*/ 1152 w 2050"/>
                <a:gd name="T29" fmla="*/ 896 h 1408"/>
                <a:gd name="T30" fmla="*/ 2048 w 2050"/>
                <a:gd name="T31" fmla="*/ 0 h 1408"/>
                <a:gd name="T32" fmla="*/ 2048 w 2050"/>
                <a:gd name="T33" fmla="*/ 256 h 1408"/>
                <a:gd name="T34" fmla="*/ 1595 w 2050"/>
                <a:gd name="T35" fmla="*/ 443 h 1408"/>
                <a:gd name="T36" fmla="*/ 1532 w 2050"/>
                <a:gd name="T37" fmla="*/ 517 h 1408"/>
                <a:gd name="T38" fmla="*/ 1602 w 2050"/>
                <a:gd name="T39" fmla="*/ 51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0" h="1408">
                  <a:moveTo>
                    <a:pt x="450" y="512"/>
                  </a:moveTo>
                  <a:cubicBezTo>
                    <a:pt x="697" y="512"/>
                    <a:pt x="898" y="713"/>
                    <a:pt x="898" y="960"/>
                  </a:cubicBezTo>
                  <a:cubicBezTo>
                    <a:pt x="898" y="1207"/>
                    <a:pt x="697" y="1408"/>
                    <a:pt x="450" y="1408"/>
                  </a:cubicBezTo>
                  <a:cubicBezTo>
                    <a:pt x="203" y="1408"/>
                    <a:pt x="2" y="1207"/>
                    <a:pt x="2" y="960"/>
                  </a:cubicBezTo>
                  <a:cubicBezTo>
                    <a:pt x="0" y="896"/>
                    <a:pt x="0" y="896"/>
                    <a:pt x="0" y="896"/>
                  </a:cubicBezTo>
                  <a:cubicBezTo>
                    <a:pt x="0" y="401"/>
                    <a:pt x="401" y="0"/>
                    <a:pt x="896" y="0"/>
                  </a:cubicBezTo>
                  <a:cubicBezTo>
                    <a:pt x="896" y="256"/>
                    <a:pt x="896" y="256"/>
                    <a:pt x="896" y="256"/>
                  </a:cubicBezTo>
                  <a:cubicBezTo>
                    <a:pt x="725" y="256"/>
                    <a:pt x="564" y="323"/>
                    <a:pt x="443" y="443"/>
                  </a:cubicBezTo>
                  <a:cubicBezTo>
                    <a:pt x="420" y="467"/>
                    <a:pt x="399" y="491"/>
                    <a:pt x="380" y="517"/>
                  </a:cubicBezTo>
                  <a:cubicBezTo>
                    <a:pt x="403" y="514"/>
                    <a:pt x="426" y="512"/>
                    <a:pt x="450" y="512"/>
                  </a:cubicBezTo>
                  <a:close/>
                  <a:moveTo>
                    <a:pt x="1602" y="512"/>
                  </a:moveTo>
                  <a:cubicBezTo>
                    <a:pt x="1849" y="512"/>
                    <a:pt x="2050" y="713"/>
                    <a:pt x="2050" y="960"/>
                  </a:cubicBezTo>
                  <a:cubicBezTo>
                    <a:pt x="2050" y="1207"/>
                    <a:pt x="1849" y="1408"/>
                    <a:pt x="1602" y="1408"/>
                  </a:cubicBezTo>
                  <a:cubicBezTo>
                    <a:pt x="1355" y="1408"/>
                    <a:pt x="1154" y="1207"/>
                    <a:pt x="1154" y="960"/>
                  </a:cubicBezTo>
                  <a:cubicBezTo>
                    <a:pt x="1152" y="896"/>
                    <a:pt x="1152" y="896"/>
                    <a:pt x="1152" y="896"/>
                  </a:cubicBezTo>
                  <a:cubicBezTo>
                    <a:pt x="1152" y="401"/>
                    <a:pt x="1553" y="0"/>
                    <a:pt x="2048" y="0"/>
                  </a:cubicBezTo>
                  <a:cubicBezTo>
                    <a:pt x="2048" y="256"/>
                    <a:pt x="2048" y="256"/>
                    <a:pt x="2048" y="256"/>
                  </a:cubicBezTo>
                  <a:cubicBezTo>
                    <a:pt x="1877" y="256"/>
                    <a:pt x="1716" y="323"/>
                    <a:pt x="1595" y="443"/>
                  </a:cubicBezTo>
                  <a:cubicBezTo>
                    <a:pt x="1572" y="467"/>
                    <a:pt x="1551" y="491"/>
                    <a:pt x="1532" y="517"/>
                  </a:cubicBezTo>
                  <a:cubicBezTo>
                    <a:pt x="1555" y="514"/>
                    <a:pt x="1578" y="512"/>
                    <a:pt x="1602" y="512"/>
                  </a:cubicBezTo>
                  <a:close/>
                </a:path>
              </a:pathLst>
            </a:custGeom>
            <a:solidFill>
              <a:schemeClr val="bg1"/>
            </a:solidFill>
            <a:ln>
              <a:noFill/>
            </a:ln>
          </p:spPr>
          <p:txBody>
            <a:bodyPr vert="horz" wrap="square" lIns="68559" tIns="34279" rIns="68559" bIns="34279" numCol="1" anchor="t" anchorCtr="0" compatLnSpc="1">
              <a:prstTxWarp prst="textNoShape">
                <a:avLst/>
              </a:prstTxWarp>
            </a:bodyPr>
            <a:lstStyle/>
            <a:p>
              <a:endParaRPr lang="en-IN" sz="1350"/>
            </a:p>
          </p:txBody>
        </p:sp>
      </p:grpSp>
      <p:grpSp>
        <p:nvGrpSpPr>
          <p:cNvPr id="46" name="Group 45">
            <a:extLst>
              <a:ext uri="{FF2B5EF4-FFF2-40B4-BE49-F238E27FC236}">
                <a16:creationId xmlns:a16="http://schemas.microsoft.com/office/drawing/2014/main" id="{A6E81924-2A97-442A-A680-22E765DC56FF}"/>
              </a:ext>
            </a:extLst>
          </p:cNvPr>
          <p:cNvGrpSpPr/>
          <p:nvPr/>
        </p:nvGrpSpPr>
        <p:grpSpPr>
          <a:xfrm>
            <a:off x="22998" y="2699199"/>
            <a:ext cx="3230900" cy="2418422"/>
            <a:chOff x="7500809" y="-101998"/>
            <a:chExt cx="4309195" cy="3225557"/>
          </a:xfrm>
        </p:grpSpPr>
        <p:sp>
          <p:nvSpPr>
            <p:cNvPr id="47" name="TextBox 46">
              <a:extLst>
                <a:ext uri="{FF2B5EF4-FFF2-40B4-BE49-F238E27FC236}">
                  <a16:creationId xmlns:a16="http://schemas.microsoft.com/office/drawing/2014/main" id="{9EB9C6F1-4676-462F-B1C4-A9E99F4836B4}"/>
                </a:ext>
              </a:extLst>
            </p:cNvPr>
            <p:cNvSpPr txBox="1"/>
            <p:nvPr/>
          </p:nvSpPr>
          <p:spPr>
            <a:xfrm>
              <a:off x="8079924" y="-19211"/>
              <a:ext cx="3730080" cy="3142770"/>
            </a:xfrm>
            <a:prstGeom prst="rect">
              <a:avLst/>
            </a:prstGeom>
            <a:noFill/>
          </p:spPr>
          <p:txBody>
            <a:bodyPr wrap="square" rtlCol="0" anchor="t">
              <a:spAutoFit/>
            </a:bodyPr>
            <a:lstStyle/>
            <a:p>
              <a:pPr algn="just">
                <a:lnSpc>
                  <a:spcPct val="110000"/>
                </a:lnSpc>
              </a:pPr>
              <a:r>
                <a:rPr lang="vi-VN" altLang="zh-TW" sz="1350" kern="0" dirty="0">
                  <a:solidFill>
                    <a:schemeClr val="bg1"/>
                  </a:solidFill>
                  <a:latin typeface="Verdana" panose="020B0604030504040204" pitchFamily="34" charset="0"/>
                  <a:ea typeface="Verdana" panose="020B0604030504040204" pitchFamily="34" charset="0"/>
                  <a:cs typeface="Arial" panose="020B0604020202020204" pitchFamily="34" charset="0"/>
                </a:rPr>
                <a:t>Chúng tôi luôn tin rằng chỉ khi  “hướng về con người”, một công ty mới có thể hoạt động và phát triển bền vững. Hy vọng việc phát triển các sản phẩm bảo vệ sức khỏe chất lượng cao với nguồn gốc thiên nhiên, sẽ trở thành nền tảng để sức khỏe toàn dân được củng cố và nâng cao.</a:t>
              </a:r>
              <a:endParaRPr lang="en-IN" sz="1350" dirty="0">
                <a:solidFill>
                  <a:schemeClr val="bg1"/>
                </a:solidFill>
                <a:latin typeface="Verdana" panose="020B0604030504040204" pitchFamily="34" charset="0"/>
                <a:ea typeface="Verdana" panose="020B0604030504040204" pitchFamily="34" charset="0"/>
              </a:endParaRPr>
            </a:p>
          </p:txBody>
        </p:sp>
        <p:sp>
          <p:nvSpPr>
            <p:cNvPr id="48" name="Freeform 5">
              <a:extLst>
                <a:ext uri="{FF2B5EF4-FFF2-40B4-BE49-F238E27FC236}">
                  <a16:creationId xmlns:a16="http://schemas.microsoft.com/office/drawing/2014/main" id="{88352DB8-8338-4304-90A9-735DD5A8E2F2}"/>
                </a:ext>
              </a:extLst>
            </p:cNvPr>
            <p:cNvSpPr>
              <a:spLocks noEditPoints="1"/>
            </p:cNvSpPr>
            <p:nvPr/>
          </p:nvSpPr>
          <p:spPr bwMode="auto">
            <a:xfrm>
              <a:off x="7500809" y="-101998"/>
              <a:ext cx="593316" cy="406784"/>
            </a:xfrm>
            <a:custGeom>
              <a:avLst/>
              <a:gdLst>
                <a:gd name="T0" fmla="*/ 450 w 2050"/>
                <a:gd name="T1" fmla="*/ 512 h 1408"/>
                <a:gd name="T2" fmla="*/ 898 w 2050"/>
                <a:gd name="T3" fmla="*/ 960 h 1408"/>
                <a:gd name="T4" fmla="*/ 450 w 2050"/>
                <a:gd name="T5" fmla="*/ 1408 h 1408"/>
                <a:gd name="T6" fmla="*/ 2 w 2050"/>
                <a:gd name="T7" fmla="*/ 960 h 1408"/>
                <a:gd name="T8" fmla="*/ 0 w 2050"/>
                <a:gd name="T9" fmla="*/ 896 h 1408"/>
                <a:gd name="T10" fmla="*/ 896 w 2050"/>
                <a:gd name="T11" fmla="*/ 0 h 1408"/>
                <a:gd name="T12" fmla="*/ 896 w 2050"/>
                <a:gd name="T13" fmla="*/ 256 h 1408"/>
                <a:gd name="T14" fmla="*/ 443 w 2050"/>
                <a:gd name="T15" fmla="*/ 443 h 1408"/>
                <a:gd name="T16" fmla="*/ 380 w 2050"/>
                <a:gd name="T17" fmla="*/ 517 h 1408"/>
                <a:gd name="T18" fmla="*/ 450 w 2050"/>
                <a:gd name="T19" fmla="*/ 512 h 1408"/>
                <a:gd name="T20" fmla="*/ 1602 w 2050"/>
                <a:gd name="T21" fmla="*/ 512 h 1408"/>
                <a:gd name="T22" fmla="*/ 2050 w 2050"/>
                <a:gd name="T23" fmla="*/ 960 h 1408"/>
                <a:gd name="T24" fmla="*/ 1602 w 2050"/>
                <a:gd name="T25" fmla="*/ 1408 h 1408"/>
                <a:gd name="T26" fmla="*/ 1154 w 2050"/>
                <a:gd name="T27" fmla="*/ 960 h 1408"/>
                <a:gd name="T28" fmla="*/ 1152 w 2050"/>
                <a:gd name="T29" fmla="*/ 896 h 1408"/>
                <a:gd name="T30" fmla="*/ 2048 w 2050"/>
                <a:gd name="T31" fmla="*/ 0 h 1408"/>
                <a:gd name="T32" fmla="*/ 2048 w 2050"/>
                <a:gd name="T33" fmla="*/ 256 h 1408"/>
                <a:gd name="T34" fmla="*/ 1595 w 2050"/>
                <a:gd name="T35" fmla="*/ 443 h 1408"/>
                <a:gd name="T36" fmla="*/ 1532 w 2050"/>
                <a:gd name="T37" fmla="*/ 517 h 1408"/>
                <a:gd name="T38" fmla="*/ 1602 w 2050"/>
                <a:gd name="T39" fmla="*/ 51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0" h="1408">
                  <a:moveTo>
                    <a:pt x="450" y="512"/>
                  </a:moveTo>
                  <a:cubicBezTo>
                    <a:pt x="697" y="512"/>
                    <a:pt x="898" y="713"/>
                    <a:pt x="898" y="960"/>
                  </a:cubicBezTo>
                  <a:cubicBezTo>
                    <a:pt x="898" y="1207"/>
                    <a:pt x="697" y="1408"/>
                    <a:pt x="450" y="1408"/>
                  </a:cubicBezTo>
                  <a:cubicBezTo>
                    <a:pt x="203" y="1408"/>
                    <a:pt x="2" y="1207"/>
                    <a:pt x="2" y="960"/>
                  </a:cubicBezTo>
                  <a:cubicBezTo>
                    <a:pt x="0" y="896"/>
                    <a:pt x="0" y="896"/>
                    <a:pt x="0" y="896"/>
                  </a:cubicBezTo>
                  <a:cubicBezTo>
                    <a:pt x="0" y="401"/>
                    <a:pt x="401" y="0"/>
                    <a:pt x="896" y="0"/>
                  </a:cubicBezTo>
                  <a:cubicBezTo>
                    <a:pt x="896" y="256"/>
                    <a:pt x="896" y="256"/>
                    <a:pt x="896" y="256"/>
                  </a:cubicBezTo>
                  <a:cubicBezTo>
                    <a:pt x="725" y="256"/>
                    <a:pt x="564" y="323"/>
                    <a:pt x="443" y="443"/>
                  </a:cubicBezTo>
                  <a:cubicBezTo>
                    <a:pt x="420" y="467"/>
                    <a:pt x="399" y="491"/>
                    <a:pt x="380" y="517"/>
                  </a:cubicBezTo>
                  <a:cubicBezTo>
                    <a:pt x="403" y="514"/>
                    <a:pt x="426" y="512"/>
                    <a:pt x="450" y="512"/>
                  </a:cubicBezTo>
                  <a:close/>
                  <a:moveTo>
                    <a:pt x="1602" y="512"/>
                  </a:moveTo>
                  <a:cubicBezTo>
                    <a:pt x="1849" y="512"/>
                    <a:pt x="2050" y="713"/>
                    <a:pt x="2050" y="960"/>
                  </a:cubicBezTo>
                  <a:cubicBezTo>
                    <a:pt x="2050" y="1207"/>
                    <a:pt x="1849" y="1408"/>
                    <a:pt x="1602" y="1408"/>
                  </a:cubicBezTo>
                  <a:cubicBezTo>
                    <a:pt x="1355" y="1408"/>
                    <a:pt x="1154" y="1207"/>
                    <a:pt x="1154" y="960"/>
                  </a:cubicBezTo>
                  <a:cubicBezTo>
                    <a:pt x="1152" y="896"/>
                    <a:pt x="1152" y="896"/>
                    <a:pt x="1152" y="896"/>
                  </a:cubicBezTo>
                  <a:cubicBezTo>
                    <a:pt x="1152" y="401"/>
                    <a:pt x="1553" y="0"/>
                    <a:pt x="2048" y="0"/>
                  </a:cubicBezTo>
                  <a:cubicBezTo>
                    <a:pt x="2048" y="256"/>
                    <a:pt x="2048" y="256"/>
                    <a:pt x="2048" y="256"/>
                  </a:cubicBezTo>
                  <a:cubicBezTo>
                    <a:pt x="1877" y="256"/>
                    <a:pt x="1716" y="323"/>
                    <a:pt x="1595" y="443"/>
                  </a:cubicBezTo>
                  <a:cubicBezTo>
                    <a:pt x="1572" y="467"/>
                    <a:pt x="1551" y="491"/>
                    <a:pt x="1532" y="517"/>
                  </a:cubicBezTo>
                  <a:cubicBezTo>
                    <a:pt x="1555" y="514"/>
                    <a:pt x="1578" y="512"/>
                    <a:pt x="1602" y="512"/>
                  </a:cubicBezTo>
                  <a:close/>
                </a:path>
              </a:pathLst>
            </a:custGeom>
            <a:solidFill>
              <a:schemeClr val="bg1"/>
            </a:solidFill>
            <a:ln>
              <a:noFill/>
            </a:ln>
          </p:spPr>
          <p:txBody>
            <a:bodyPr vert="horz" wrap="square" lIns="68559" tIns="34279" rIns="68559" bIns="34279" numCol="1" anchor="t" anchorCtr="0" compatLnSpc="1">
              <a:prstTxWarp prst="textNoShape">
                <a:avLst/>
              </a:prstTxWarp>
            </a:bodyPr>
            <a:lstStyle/>
            <a:p>
              <a:endParaRPr lang="en-IN" sz="1350"/>
            </a:p>
          </p:txBody>
        </p:sp>
      </p:grpSp>
      <p:pic>
        <p:nvPicPr>
          <p:cNvPr id="14" name="Picture 13">
            <a:extLst>
              <a:ext uri="{FF2B5EF4-FFF2-40B4-BE49-F238E27FC236}">
                <a16:creationId xmlns:a16="http://schemas.microsoft.com/office/drawing/2014/main" id="{4E1F2617-3A44-470C-9150-EA41D31B9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17"/>
            <a:ext cx="939181" cy="765630"/>
          </a:xfrm>
          <a:prstGeom prst="rect">
            <a:avLst/>
          </a:prstGeom>
        </p:spPr>
      </p:pic>
    </p:spTree>
    <p:extLst>
      <p:ext uri="{BB962C8B-B14F-4D97-AF65-F5344CB8AC3E}">
        <p14:creationId xmlns:p14="http://schemas.microsoft.com/office/powerpoint/2010/main" val="101615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306DCC-FE8C-40B3-A3D0-452615AB0CA3}"/>
              </a:ext>
            </a:extLst>
          </p:cNvPr>
          <p:cNvSpPr txBox="1"/>
          <p:nvPr/>
        </p:nvSpPr>
        <p:spPr>
          <a:xfrm>
            <a:off x="1383540" y="77689"/>
            <a:ext cx="6405966" cy="86241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Aft>
                <a:spcPts val="600"/>
              </a:spcAft>
            </a:pPr>
            <a:r>
              <a:rPr lang="vi-VN" sz="4874" b="1" dirty="0">
                <a:ln/>
                <a:solidFill>
                  <a:schemeClr val="accent4"/>
                </a:solidFill>
                <a:latin typeface="UVN Mau Tim 2" panose="00000400000000000000" pitchFamily="2" charset="0"/>
                <a:ea typeface="DengXian" panose="02010600030101010101" pitchFamily="2" charset="-122"/>
                <a:cs typeface="Times New Roman" panose="02020603050405020304" pitchFamily="18" charset="0"/>
              </a:rPr>
              <a:t>Enzyme là gì?</a:t>
            </a:r>
            <a:endParaRPr lang="vi-VN" sz="4874" b="1" dirty="0">
              <a:ln/>
              <a:solidFill>
                <a:schemeClr val="accent4"/>
              </a:solidFill>
              <a:latin typeface="Arial" panose="020B0604020202020204" pitchFamily="34" charset="0"/>
              <a:ea typeface="DengXian"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9CE8177A-630F-468F-B8DA-D630B432BA0E}"/>
              </a:ext>
            </a:extLst>
          </p:cNvPr>
          <p:cNvSpPr txBox="1"/>
          <p:nvPr/>
        </p:nvSpPr>
        <p:spPr>
          <a:xfrm>
            <a:off x="1555307" y="976168"/>
            <a:ext cx="6270451" cy="2957605"/>
          </a:xfrm>
          <a:prstGeom prst="rect">
            <a:avLst/>
          </a:prstGeom>
          <a:noFill/>
        </p:spPr>
        <p:txBody>
          <a:bodyPr wrap="square">
            <a:spAutoFit/>
          </a:bodyPr>
          <a:lstStyle/>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Enzyme còn được gọi là men, được cấu tạo bởi các </a:t>
            </a:r>
            <a:r>
              <a:rPr lang="vi-VN" sz="1237" dirty="0">
                <a:solidFill>
                  <a:schemeClr val="accent1">
                    <a:lumMod val="75000"/>
                  </a:schemeClr>
                </a:solidFill>
                <a:latin typeface="Verdana" panose="020B0604030504040204" pitchFamily="34" charset="0"/>
                <a:ea typeface="Verdana" panose="020B0604030504040204" pitchFamily="34" charset="0"/>
                <a:cs typeface="Times New Roman" panose="02020603050405020304" pitchFamily="18" charset="0"/>
              </a:rPr>
              <a:t>phân tử protein </a:t>
            </a:r>
            <a:r>
              <a:rPr lang="vi-VN" sz="1237" dirty="0">
                <a:latin typeface="Verdana" panose="020B0604030504040204" pitchFamily="34" charset="0"/>
                <a:ea typeface="Verdana" panose="020B0604030504040204" pitchFamily="34" charset="0"/>
                <a:cs typeface="Times New Roman" panose="02020603050405020304" pitchFamily="18" charset="0"/>
              </a:rPr>
              <a:t>và tham gia vào toàn bộ </a:t>
            </a:r>
            <a:r>
              <a:rPr lang="vi-VN" sz="1237" dirty="0">
                <a:solidFill>
                  <a:schemeClr val="accent1">
                    <a:lumMod val="75000"/>
                  </a:schemeClr>
                </a:solidFill>
                <a:latin typeface="Verdana" panose="020B0604030504040204" pitchFamily="34" charset="0"/>
                <a:ea typeface="Verdana" panose="020B0604030504040204" pitchFamily="34" charset="0"/>
                <a:cs typeface="Times New Roman" panose="02020603050405020304" pitchFamily="18" charset="0"/>
              </a:rPr>
              <a:t>quá trình trao đổi chất </a:t>
            </a:r>
            <a:r>
              <a:rPr lang="vi-VN" sz="1237" dirty="0">
                <a:latin typeface="Verdana" panose="020B0604030504040204" pitchFamily="34" charset="0"/>
                <a:ea typeface="Verdana" panose="020B0604030504040204" pitchFamily="34" charset="0"/>
                <a:cs typeface="Times New Roman" panose="02020603050405020304" pitchFamily="18" charset="0"/>
              </a:rPr>
              <a:t>trong cơ thể sinh vật. Bởi vậy, hoạt động của các tế bào trong cơ thể người cũng cần có sự xúc tác của enzyme. Không có enzyme, con người không thể thực hiện được các hoạt động sống cơ bản.</a:t>
            </a:r>
          </a:p>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Hãy hình dung cơ thể con người là một chiếc bóng đèn, và enzyme là nguồn điện. Không có nguồn điện, chiếc bóng đèn sẽ không được thắp sáng.</a:t>
            </a:r>
          </a:p>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Cơ thể thiếu hụt enzyme có thể dẫn đến các bệnh lý nghiêm trọng và tình trạng rối loạn về sức khỏe. </a:t>
            </a:r>
          </a:p>
        </p:txBody>
      </p:sp>
      <p:sp>
        <p:nvSpPr>
          <p:cNvPr id="27" name="TextBox 26">
            <a:extLst>
              <a:ext uri="{FF2B5EF4-FFF2-40B4-BE49-F238E27FC236}">
                <a16:creationId xmlns:a16="http://schemas.microsoft.com/office/drawing/2014/main" id="{5FCA15B2-D088-48DF-8CE1-869E26A8ABF0}"/>
              </a:ext>
            </a:extLst>
          </p:cNvPr>
          <p:cNvSpPr txBox="1"/>
          <p:nvPr/>
        </p:nvSpPr>
        <p:spPr>
          <a:xfrm>
            <a:off x="1197977" y="3960151"/>
            <a:ext cx="6591529" cy="833113"/>
          </a:xfrm>
          <a:prstGeom prst="rect">
            <a:avLst/>
          </a:prstGeom>
          <a:noFill/>
        </p:spPr>
        <p:txBody>
          <a:bodyPr wrap="square">
            <a:spAutoFit/>
          </a:bodyPr>
          <a:lstStyle/>
          <a:p>
            <a:pPr algn="ctr">
              <a:lnSpc>
                <a:spcPct val="107000"/>
              </a:lnSpc>
              <a:spcAft>
                <a:spcPts val="600"/>
              </a:spcAft>
            </a:pPr>
            <a:r>
              <a:rPr lang="vi-VN" sz="4874" b="1" dirty="0">
                <a:ln w="22225">
                  <a:solidFill>
                    <a:schemeClr val="accent2"/>
                  </a:solidFill>
                  <a:prstDash val="solid"/>
                </a:ln>
                <a:solidFill>
                  <a:schemeClr val="accent3"/>
                </a:solidFill>
                <a:latin typeface="UVN Van Chuong" panose="00000400000000000000" pitchFamily="2" charset="0"/>
                <a:ea typeface="DengXian" panose="02010600030101010101" pitchFamily="2" charset="-122"/>
                <a:cs typeface="Times New Roman" panose="02020603050405020304" pitchFamily="18" charset="0"/>
              </a:rPr>
              <a:t> Enzyme = Sức sống</a:t>
            </a:r>
            <a:endParaRPr lang="vi-VN" sz="4874" b="1" dirty="0">
              <a:ln w="22225">
                <a:solidFill>
                  <a:schemeClr val="accent2"/>
                </a:solidFill>
                <a:prstDash val="solid"/>
              </a:ln>
              <a:solidFill>
                <a:schemeClr val="accent3"/>
              </a:solidFill>
              <a:latin typeface="Arial" panose="020B0604020202020204" pitchFamily="34" charset="0"/>
              <a:ea typeface="DengXia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52458F9-09C3-4740-B4A8-B4B53C4E3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1089377"/>
            <a:ext cx="299838" cy="329451"/>
          </a:xfrm>
          <a:prstGeom prst="rect">
            <a:avLst/>
          </a:prstGeom>
        </p:spPr>
      </p:pic>
      <p:pic>
        <p:nvPicPr>
          <p:cNvPr id="9" name="Picture 8">
            <a:extLst>
              <a:ext uri="{FF2B5EF4-FFF2-40B4-BE49-F238E27FC236}">
                <a16:creationId xmlns:a16="http://schemas.microsoft.com/office/drawing/2014/main" id="{18888F2C-6EF1-4E8F-B4A0-0AD340726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2685505"/>
            <a:ext cx="299838" cy="329451"/>
          </a:xfrm>
          <a:prstGeom prst="rect">
            <a:avLst/>
          </a:prstGeom>
        </p:spPr>
      </p:pic>
      <p:pic>
        <p:nvPicPr>
          <p:cNvPr id="10" name="Picture 9">
            <a:extLst>
              <a:ext uri="{FF2B5EF4-FFF2-40B4-BE49-F238E27FC236}">
                <a16:creationId xmlns:a16="http://schemas.microsoft.com/office/drawing/2014/main" id="{027AD2F7-99DA-4964-B924-DE645F2B9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3421343"/>
            <a:ext cx="299838" cy="329451"/>
          </a:xfrm>
          <a:prstGeom prst="rect">
            <a:avLst/>
          </a:prstGeom>
        </p:spPr>
      </p:pic>
      <p:pic>
        <p:nvPicPr>
          <p:cNvPr id="11" name="Picture 10">
            <a:extLst>
              <a:ext uri="{FF2B5EF4-FFF2-40B4-BE49-F238E27FC236}">
                <a16:creationId xmlns:a16="http://schemas.microsoft.com/office/drawing/2014/main" id="{8323A872-D778-4EF0-A2FA-789D5C660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 y="7427"/>
            <a:ext cx="939181" cy="765630"/>
          </a:xfrm>
          <a:prstGeom prst="rect">
            <a:avLst/>
          </a:prstGeom>
        </p:spPr>
      </p:pic>
    </p:spTree>
    <p:extLst>
      <p:ext uri="{BB962C8B-B14F-4D97-AF65-F5344CB8AC3E}">
        <p14:creationId xmlns:p14="http://schemas.microsoft.com/office/powerpoint/2010/main" val="2346468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8D6287-BBA7-4270-80F1-94C392F32818}"/>
              </a:ext>
            </a:extLst>
          </p:cNvPr>
          <p:cNvGrpSpPr/>
          <p:nvPr/>
        </p:nvGrpSpPr>
        <p:grpSpPr>
          <a:xfrm>
            <a:off x="3185330" y="1375545"/>
            <a:ext cx="2879826" cy="2873585"/>
            <a:chOff x="4150196" y="1951890"/>
            <a:chExt cx="3258975" cy="3251914"/>
          </a:xfrm>
        </p:grpSpPr>
        <p:sp>
          <p:nvSpPr>
            <p:cNvPr id="52" name="Freeform 39">
              <a:extLst>
                <a:ext uri="{FF2B5EF4-FFF2-40B4-BE49-F238E27FC236}">
                  <a16:creationId xmlns:a16="http://schemas.microsoft.com/office/drawing/2014/main" id="{4098A542-E407-48A3-8AF1-25B81B989F91}"/>
                </a:ext>
              </a:extLst>
            </p:cNvPr>
            <p:cNvSpPr>
              <a:spLocks/>
            </p:cNvSpPr>
            <p:nvPr/>
          </p:nvSpPr>
          <p:spPr bwMode="auto">
            <a:xfrm rot="5400000">
              <a:off x="4159374" y="1951889"/>
              <a:ext cx="3233559" cy="3251916"/>
            </a:xfrm>
            <a:custGeom>
              <a:avLst/>
              <a:gdLst/>
              <a:ahLst/>
              <a:cxnLst>
                <a:cxn ang="0">
                  <a:pos x="1145" y="0"/>
                </a:cxn>
                <a:cxn ang="0">
                  <a:pos x="1271" y="7"/>
                </a:cxn>
                <a:cxn ang="0">
                  <a:pos x="1392" y="26"/>
                </a:cxn>
                <a:cxn ang="0">
                  <a:pos x="1508" y="59"/>
                </a:cxn>
                <a:cxn ang="0">
                  <a:pos x="1618" y="103"/>
                </a:cxn>
                <a:cxn ang="0">
                  <a:pos x="1722" y="157"/>
                </a:cxn>
                <a:cxn ang="0">
                  <a:pos x="1822" y="222"/>
                </a:cxn>
                <a:cxn ang="0">
                  <a:pos x="1913" y="297"/>
                </a:cxn>
                <a:cxn ang="0">
                  <a:pos x="1995" y="381"/>
                </a:cxn>
                <a:cxn ang="0">
                  <a:pos x="2069" y="472"/>
                </a:cxn>
                <a:cxn ang="0">
                  <a:pos x="2134" y="571"/>
                </a:cxn>
                <a:cxn ang="0">
                  <a:pos x="2188" y="676"/>
                </a:cxn>
                <a:cxn ang="0">
                  <a:pos x="2232" y="788"/>
                </a:cxn>
                <a:cxn ang="0">
                  <a:pos x="2265" y="905"/>
                </a:cxn>
                <a:cxn ang="0">
                  <a:pos x="2283" y="1026"/>
                </a:cxn>
                <a:cxn ang="0">
                  <a:pos x="2290" y="1150"/>
                </a:cxn>
                <a:cxn ang="0">
                  <a:pos x="2283" y="1277"/>
                </a:cxn>
                <a:cxn ang="0">
                  <a:pos x="2265" y="1398"/>
                </a:cxn>
                <a:cxn ang="0">
                  <a:pos x="2232" y="1515"/>
                </a:cxn>
                <a:cxn ang="0">
                  <a:pos x="2188" y="1625"/>
                </a:cxn>
                <a:cxn ang="0">
                  <a:pos x="2134" y="1732"/>
                </a:cxn>
                <a:cxn ang="0">
                  <a:pos x="2069" y="1831"/>
                </a:cxn>
                <a:cxn ang="0">
                  <a:pos x="1995" y="1922"/>
                </a:cxn>
                <a:cxn ang="0">
                  <a:pos x="1913" y="2006"/>
                </a:cxn>
                <a:cxn ang="0">
                  <a:pos x="1822" y="2081"/>
                </a:cxn>
                <a:cxn ang="0">
                  <a:pos x="1722" y="2146"/>
                </a:cxn>
                <a:cxn ang="0">
                  <a:pos x="1618" y="2200"/>
                </a:cxn>
                <a:cxn ang="0">
                  <a:pos x="1508" y="2244"/>
                </a:cxn>
                <a:cxn ang="0">
                  <a:pos x="1392" y="2277"/>
                </a:cxn>
                <a:cxn ang="0">
                  <a:pos x="1271" y="2296"/>
                </a:cxn>
                <a:cxn ang="0">
                  <a:pos x="1145" y="2303"/>
                </a:cxn>
                <a:cxn ang="0">
                  <a:pos x="1019" y="2296"/>
                </a:cxn>
                <a:cxn ang="0">
                  <a:pos x="898" y="2277"/>
                </a:cxn>
                <a:cxn ang="0">
                  <a:pos x="782" y="2244"/>
                </a:cxn>
                <a:cxn ang="0">
                  <a:pos x="673" y="2200"/>
                </a:cxn>
                <a:cxn ang="0">
                  <a:pos x="568" y="2146"/>
                </a:cxn>
                <a:cxn ang="0">
                  <a:pos x="468" y="2081"/>
                </a:cxn>
                <a:cxn ang="0">
                  <a:pos x="377" y="2006"/>
                </a:cxn>
                <a:cxn ang="0">
                  <a:pos x="296" y="1922"/>
                </a:cxn>
                <a:cxn ang="0">
                  <a:pos x="221" y="1831"/>
                </a:cxn>
                <a:cxn ang="0">
                  <a:pos x="156" y="1732"/>
                </a:cxn>
                <a:cxn ang="0">
                  <a:pos x="102" y="1625"/>
                </a:cxn>
                <a:cxn ang="0">
                  <a:pos x="58" y="1515"/>
                </a:cxn>
                <a:cxn ang="0">
                  <a:pos x="26" y="1398"/>
                </a:cxn>
                <a:cxn ang="0">
                  <a:pos x="7" y="1277"/>
                </a:cxn>
                <a:cxn ang="0">
                  <a:pos x="0" y="1150"/>
                </a:cxn>
                <a:cxn ang="0">
                  <a:pos x="7" y="1026"/>
                </a:cxn>
                <a:cxn ang="0">
                  <a:pos x="26" y="905"/>
                </a:cxn>
                <a:cxn ang="0">
                  <a:pos x="58" y="788"/>
                </a:cxn>
                <a:cxn ang="0">
                  <a:pos x="102" y="676"/>
                </a:cxn>
                <a:cxn ang="0">
                  <a:pos x="156" y="571"/>
                </a:cxn>
                <a:cxn ang="0">
                  <a:pos x="221" y="472"/>
                </a:cxn>
                <a:cxn ang="0">
                  <a:pos x="296" y="381"/>
                </a:cxn>
                <a:cxn ang="0">
                  <a:pos x="377" y="297"/>
                </a:cxn>
                <a:cxn ang="0">
                  <a:pos x="468" y="222"/>
                </a:cxn>
                <a:cxn ang="0">
                  <a:pos x="568" y="157"/>
                </a:cxn>
                <a:cxn ang="0">
                  <a:pos x="673" y="103"/>
                </a:cxn>
                <a:cxn ang="0">
                  <a:pos x="782" y="59"/>
                </a:cxn>
                <a:cxn ang="0">
                  <a:pos x="898" y="26"/>
                </a:cxn>
                <a:cxn ang="0">
                  <a:pos x="1019" y="7"/>
                </a:cxn>
                <a:cxn ang="0">
                  <a:pos x="1145" y="0"/>
                </a:cxn>
              </a:cxnLst>
              <a:rect l="0" t="0" r="r" b="b"/>
              <a:pathLst>
                <a:path w="2290" h="2303">
                  <a:moveTo>
                    <a:pt x="1145" y="0"/>
                  </a:moveTo>
                  <a:lnTo>
                    <a:pt x="1271" y="7"/>
                  </a:lnTo>
                  <a:lnTo>
                    <a:pt x="1392" y="26"/>
                  </a:lnTo>
                  <a:lnTo>
                    <a:pt x="1508" y="59"/>
                  </a:lnTo>
                  <a:lnTo>
                    <a:pt x="1618" y="103"/>
                  </a:lnTo>
                  <a:lnTo>
                    <a:pt x="1722" y="157"/>
                  </a:lnTo>
                  <a:lnTo>
                    <a:pt x="1822" y="222"/>
                  </a:lnTo>
                  <a:lnTo>
                    <a:pt x="1913" y="297"/>
                  </a:lnTo>
                  <a:lnTo>
                    <a:pt x="1995" y="381"/>
                  </a:lnTo>
                  <a:lnTo>
                    <a:pt x="2069" y="472"/>
                  </a:lnTo>
                  <a:lnTo>
                    <a:pt x="2134" y="571"/>
                  </a:lnTo>
                  <a:lnTo>
                    <a:pt x="2188" y="676"/>
                  </a:lnTo>
                  <a:lnTo>
                    <a:pt x="2232" y="788"/>
                  </a:lnTo>
                  <a:lnTo>
                    <a:pt x="2265" y="905"/>
                  </a:lnTo>
                  <a:lnTo>
                    <a:pt x="2283" y="1026"/>
                  </a:lnTo>
                  <a:lnTo>
                    <a:pt x="2290" y="1150"/>
                  </a:lnTo>
                  <a:lnTo>
                    <a:pt x="2283" y="1277"/>
                  </a:lnTo>
                  <a:lnTo>
                    <a:pt x="2265" y="1398"/>
                  </a:lnTo>
                  <a:lnTo>
                    <a:pt x="2232" y="1515"/>
                  </a:lnTo>
                  <a:lnTo>
                    <a:pt x="2188" y="1625"/>
                  </a:lnTo>
                  <a:lnTo>
                    <a:pt x="2134" y="1732"/>
                  </a:lnTo>
                  <a:lnTo>
                    <a:pt x="2069" y="1831"/>
                  </a:lnTo>
                  <a:lnTo>
                    <a:pt x="1995" y="1922"/>
                  </a:lnTo>
                  <a:lnTo>
                    <a:pt x="1913" y="2006"/>
                  </a:lnTo>
                  <a:lnTo>
                    <a:pt x="1822" y="2081"/>
                  </a:lnTo>
                  <a:lnTo>
                    <a:pt x="1722" y="2146"/>
                  </a:lnTo>
                  <a:lnTo>
                    <a:pt x="1618" y="2200"/>
                  </a:lnTo>
                  <a:lnTo>
                    <a:pt x="1508" y="2244"/>
                  </a:lnTo>
                  <a:lnTo>
                    <a:pt x="1392" y="2277"/>
                  </a:lnTo>
                  <a:lnTo>
                    <a:pt x="1271" y="2296"/>
                  </a:lnTo>
                  <a:lnTo>
                    <a:pt x="1145" y="2303"/>
                  </a:lnTo>
                  <a:lnTo>
                    <a:pt x="1019" y="2296"/>
                  </a:lnTo>
                  <a:lnTo>
                    <a:pt x="898" y="2277"/>
                  </a:lnTo>
                  <a:lnTo>
                    <a:pt x="782" y="2244"/>
                  </a:lnTo>
                  <a:lnTo>
                    <a:pt x="673" y="2200"/>
                  </a:lnTo>
                  <a:lnTo>
                    <a:pt x="568" y="2146"/>
                  </a:lnTo>
                  <a:lnTo>
                    <a:pt x="468" y="2081"/>
                  </a:lnTo>
                  <a:lnTo>
                    <a:pt x="377" y="2006"/>
                  </a:lnTo>
                  <a:lnTo>
                    <a:pt x="296" y="1922"/>
                  </a:lnTo>
                  <a:lnTo>
                    <a:pt x="221" y="1831"/>
                  </a:lnTo>
                  <a:lnTo>
                    <a:pt x="156" y="1732"/>
                  </a:lnTo>
                  <a:lnTo>
                    <a:pt x="102" y="1625"/>
                  </a:lnTo>
                  <a:lnTo>
                    <a:pt x="58" y="1515"/>
                  </a:lnTo>
                  <a:lnTo>
                    <a:pt x="26" y="1398"/>
                  </a:lnTo>
                  <a:lnTo>
                    <a:pt x="7" y="1277"/>
                  </a:lnTo>
                  <a:lnTo>
                    <a:pt x="0" y="1150"/>
                  </a:lnTo>
                  <a:lnTo>
                    <a:pt x="7" y="1026"/>
                  </a:lnTo>
                  <a:lnTo>
                    <a:pt x="26" y="905"/>
                  </a:lnTo>
                  <a:lnTo>
                    <a:pt x="58" y="788"/>
                  </a:lnTo>
                  <a:lnTo>
                    <a:pt x="102" y="676"/>
                  </a:lnTo>
                  <a:lnTo>
                    <a:pt x="156" y="571"/>
                  </a:lnTo>
                  <a:lnTo>
                    <a:pt x="221" y="472"/>
                  </a:lnTo>
                  <a:lnTo>
                    <a:pt x="296" y="381"/>
                  </a:lnTo>
                  <a:lnTo>
                    <a:pt x="377" y="297"/>
                  </a:lnTo>
                  <a:lnTo>
                    <a:pt x="468" y="222"/>
                  </a:lnTo>
                  <a:lnTo>
                    <a:pt x="568" y="157"/>
                  </a:lnTo>
                  <a:lnTo>
                    <a:pt x="673" y="103"/>
                  </a:lnTo>
                  <a:lnTo>
                    <a:pt x="782" y="59"/>
                  </a:lnTo>
                  <a:lnTo>
                    <a:pt x="898" y="26"/>
                  </a:lnTo>
                  <a:lnTo>
                    <a:pt x="1019" y="7"/>
                  </a:lnTo>
                  <a:lnTo>
                    <a:pt x="1145" y="0"/>
                  </a:lnTo>
                  <a:close/>
                </a:path>
              </a:pathLst>
            </a:custGeom>
            <a:solidFill>
              <a:schemeClr val="accent1"/>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3" name="Freeform 41">
              <a:extLst>
                <a:ext uri="{FF2B5EF4-FFF2-40B4-BE49-F238E27FC236}">
                  <a16:creationId xmlns:a16="http://schemas.microsoft.com/office/drawing/2014/main" id="{CE8A7562-50D1-44C3-BDBE-BBB2C924B1CB}"/>
                </a:ext>
              </a:extLst>
            </p:cNvPr>
            <p:cNvSpPr>
              <a:spLocks/>
            </p:cNvSpPr>
            <p:nvPr/>
          </p:nvSpPr>
          <p:spPr bwMode="auto">
            <a:xfrm>
              <a:off x="4968469" y="1951890"/>
              <a:ext cx="807685" cy="3251914"/>
            </a:xfrm>
            <a:custGeom>
              <a:avLst/>
              <a:gdLst/>
              <a:ahLst/>
              <a:cxnLst>
                <a:cxn ang="0">
                  <a:pos x="572" y="0"/>
                </a:cxn>
                <a:cxn ang="0">
                  <a:pos x="572" y="2303"/>
                </a:cxn>
                <a:cxn ang="0">
                  <a:pos x="505" y="2296"/>
                </a:cxn>
                <a:cxn ang="0">
                  <a:pos x="442" y="2272"/>
                </a:cxn>
                <a:cxn ang="0">
                  <a:pos x="379" y="2235"/>
                </a:cxn>
                <a:cxn ang="0">
                  <a:pos x="321" y="2186"/>
                </a:cxn>
                <a:cxn ang="0">
                  <a:pos x="265" y="2123"/>
                </a:cxn>
                <a:cxn ang="0">
                  <a:pos x="214" y="2050"/>
                </a:cxn>
                <a:cxn ang="0">
                  <a:pos x="167" y="1966"/>
                </a:cxn>
                <a:cxn ang="0">
                  <a:pos x="125" y="1870"/>
                </a:cxn>
                <a:cxn ang="0">
                  <a:pos x="88" y="1767"/>
                </a:cxn>
                <a:cxn ang="0">
                  <a:pos x="58" y="1658"/>
                </a:cxn>
                <a:cxn ang="0">
                  <a:pos x="32" y="1538"/>
                </a:cxn>
                <a:cxn ang="0">
                  <a:pos x="14" y="1414"/>
                </a:cxn>
                <a:cxn ang="0">
                  <a:pos x="4" y="1284"/>
                </a:cxn>
                <a:cxn ang="0">
                  <a:pos x="0" y="1150"/>
                </a:cxn>
                <a:cxn ang="0">
                  <a:pos x="4" y="1017"/>
                </a:cxn>
                <a:cxn ang="0">
                  <a:pos x="14" y="886"/>
                </a:cxn>
                <a:cxn ang="0">
                  <a:pos x="32" y="762"/>
                </a:cxn>
                <a:cxn ang="0">
                  <a:pos x="58" y="645"/>
                </a:cxn>
                <a:cxn ang="0">
                  <a:pos x="88" y="536"/>
                </a:cxn>
                <a:cxn ang="0">
                  <a:pos x="125" y="433"/>
                </a:cxn>
                <a:cxn ang="0">
                  <a:pos x="167" y="337"/>
                </a:cxn>
                <a:cxn ang="0">
                  <a:pos x="214" y="253"/>
                </a:cxn>
                <a:cxn ang="0">
                  <a:pos x="265" y="180"/>
                </a:cxn>
                <a:cxn ang="0">
                  <a:pos x="321" y="117"/>
                </a:cxn>
                <a:cxn ang="0">
                  <a:pos x="379" y="68"/>
                </a:cxn>
                <a:cxn ang="0">
                  <a:pos x="442" y="31"/>
                </a:cxn>
                <a:cxn ang="0">
                  <a:pos x="505" y="7"/>
                </a:cxn>
                <a:cxn ang="0">
                  <a:pos x="572" y="0"/>
                </a:cxn>
              </a:cxnLst>
              <a:rect l="0" t="0" r="r" b="b"/>
              <a:pathLst>
                <a:path w="572" h="2303">
                  <a:moveTo>
                    <a:pt x="572" y="0"/>
                  </a:moveTo>
                  <a:lnTo>
                    <a:pt x="572" y="2303"/>
                  </a:lnTo>
                  <a:lnTo>
                    <a:pt x="505" y="2296"/>
                  </a:lnTo>
                  <a:lnTo>
                    <a:pt x="442" y="2272"/>
                  </a:lnTo>
                  <a:lnTo>
                    <a:pt x="379" y="2235"/>
                  </a:lnTo>
                  <a:lnTo>
                    <a:pt x="321" y="2186"/>
                  </a:lnTo>
                  <a:lnTo>
                    <a:pt x="265" y="2123"/>
                  </a:lnTo>
                  <a:lnTo>
                    <a:pt x="214" y="2050"/>
                  </a:lnTo>
                  <a:lnTo>
                    <a:pt x="167" y="1966"/>
                  </a:lnTo>
                  <a:lnTo>
                    <a:pt x="125" y="1870"/>
                  </a:lnTo>
                  <a:lnTo>
                    <a:pt x="88" y="1767"/>
                  </a:lnTo>
                  <a:lnTo>
                    <a:pt x="58" y="1658"/>
                  </a:lnTo>
                  <a:lnTo>
                    <a:pt x="32" y="1538"/>
                  </a:lnTo>
                  <a:lnTo>
                    <a:pt x="14" y="1414"/>
                  </a:lnTo>
                  <a:lnTo>
                    <a:pt x="4" y="1284"/>
                  </a:lnTo>
                  <a:lnTo>
                    <a:pt x="0" y="1150"/>
                  </a:lnTo>
                  <a:lnTo>
                    <a:pt x="4" y="1017"/>
                  </a:lnTo>
                  <a:lnTo>
                    <a:pt x="14" y="886"/>
                  </a:lnTo>
                  <a:lnTo>
                    <a:pt x="32" y="762"/>
                  </a:lnTo>
                  <a:lnTo>
                    <a:pt x="58" y="645"/>
                  </a:lnTo>
                  <a:lnTo>
                    <a:pt x="88" y="536"/>
                  </a:lnTo>
                  <a:lnTo>
                    <a:pt x="125" y="433"/>
                  </a:lnTo>
                  <a:lnTo>
                    <a:pt x="167" y="337"/>
                  </a:lnTo>
                  <a:lnTo>
                    <a:pt x="214" y="253"/>
                  </a:lnTo>
                  <a:lnTo>
                    <a:pt x="265" y="180"/>
                  </a:lnTo>
                  <a:lnTo>
                    <a:pt x="321" y="117"/>
                  </a:lnTo>
                  <a:lnTo>
                    <a:pt x="379" y="68"/>
                  </a:lnTo>
                  <a:lnTo>
                    <a:pt x="442" y="31"/>
                  </a:lnTo>
                  <a:lnTo>
                    <a:pt x="505" y="7"/>
                  </a:lnTo>
                  <a:lnTo>
                    <a:pt x="572" y="0"/>
                  </a:lnTo>
                  <a:close/>
                </a:path>
              </a:pathLst>
            </a:custGeom>
            <a:solidFill>
              <a:schemeClr val="accent2"/>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4" name="Freeform 42">
              <a:extLst>
                <a:ext uri="{FF2B5EF4-FFF2-40B4-BE49-F238E27FC236}">
                  <a16:creationId xmlns:a16="http://schemas.microsoft.com/office/drawing/2014/main" id="{7640415D-CEA2-491C-9609-8AD4B63130CC}"/>
                </a:ext>
              </a:extLst>
            </p:cNvPr>
            <p:cNvSpPr>
              <a:spLocks/>
            </p:cNvSpPr>
            <p:nvPr/>
          </p:nvSpPr>
          <p:spPr bwMode="auto">
            <a:xfrm>
              <a:off x="5776153" y="1951890"/>
              <a:ext cx="1616780" cy="3251914"/>
            </a:xfrm>
            <a:custGeom>
              <a:avLst/>
              <a:gdLst/>
              <a:ahLst/>
              <a:cxnLst>
                <a:cxn ang="0">
                  <a:pos x="0" y="0"/>
                </a:cxn>
                <a:cxn ang="0">
                  <a:pos x="126" y="7"/>
                </a:cxn>
                <a:cxn ang="0">
                  <a:pos x="247" y="26"/>
                </a:cxn>
                <a:cxn ang="0">
                  <a:pos x="363" y="59"/>
                </a:cxn>
                <a:cxn ang="0">
                  <a:pos x="473" y="103"/>
                </a:cxn>
                <a:cxn ang="0">
                  <a:pos x="577" y="157"/>
                </a:cxn>
                <a:cxn ang="0">
                  <a:pos x="677" y="222"/>
                </a:cxn>
                <a:cxn ang="0">
                  <a:pos x="768" y="297"/>
                </a:cxn>
                <a:cxn ang="0">
                  <a:pos x="850" y="381"/>
                </a:cxn>
                <a:cxn ang="0">
                  <a:pos x="924" y="472"/>
                </a:cxn>
                <a:cxn ang="0">
                  <a:pos x="989" y="571"/>
                </a:cxn>
                <a:cxn ang="0">
                  <a:pos x="1043" y="676"/>
                </a:cxn>
                <a:cxn ang="0">
                  <a:pos x="1087" y="788"/>
                </a:cxn>
                <a:cxn ang="0">
                  <a:pos x="1120" y="905"/>
                </a:cxn>
                <a:cxn ang="0">
                  <a:pos x="1138" y="1026"/>
                </a:cxn>
                <a:cxn ang="0">
                  <a:pos x="1145" y="1150"/>
                </a:cxn>
                <a:cxn ang="0">
                  <a:pos x="1138" y="1277"/>
                </a:cxn>
                <a:cxn ang="0">
                  <a:pos x="1120" y="1398"/>
                </a:cxn>
                <a:cxn ang="0">
                  <a:pos x="1087" y="1515"/>
                </a:cxn>
                <a:cxn ang="0">
                  <a:pos x="1043" y="1625"/>
                </a:cxn>
                <a:cxn ang="0">
                  <a:pos x="989" y="1732"/>
                </a:cxn>
                <a:cxn ang="0">
                  <a:pos x="924" y="1831"/>
                </a:cxn>
                <a:cxn ang="0">
                  <a:pos x="850" y="1922"/>
                </a:cxn>
                <a:cxn ang="0">
                  <a:pos x="768" y="2006"/>
                </a:cxn>
                <a:cxn ang="0">
                  <a:pos x="677" y="2081"/>
                </a:cxn>
                <a:cxn ang="0">
                  <a:pos x="577" y="2146"/>
                </a:cxn>
                <a:cxn ang="0">
                  <a:pos x="473" y="2200"/>
                </a:cxn>
                <a:cxn ang="0">
                  <a:pos x="363" y="2244"/>
                </a:cxn>
                <a:cxn ang="0">
                  <a:pos x="247" y="2277"/>
                </a:cxn>
                <a:cxn ang="0">
                  <a:pos x="126" y="2296"/>
                </a:cxn>
                <a:cxn ang="0">
                  <a:pos x="0" y="2303"/>
                </a:cxn>
                <a:cxn ang="0">
                  <a:pos x="0" y="0"/>
                </a:cxn>
              </a:cxnLst>
              <a:rect l="0" t="0" r="r" b="b"/>
              <a:pathLst>
                <a:path w="1145" h="2303">
                  <a:moveTo>
                    <a:pt x="0" y="0"/>
                  </a:moveTo>
                  <a:lnTo>
                    <a:pt x="126" y="7"/>
                  </a:lnTo>
                  <a:lnTo>
                    <a:pt x="247" y="26"/>
                  </a:lnTo>
                  <a:lnTo>
                    <a:pt x="363" y="59"/>
                  </a:lnTo>
                  <a:lnTo>
                    <a:pt x="473" y="103"/>
                  </a:lnTo>
                  <a:lnTo>
                    <a:pt x="577" y="157"/>
                  </a:lnTo>
                  <a:lnTo>
                    <a:pt x="677" y="222"/>
                  </a:lnTo>
                  <a:lnTo>
                    <a:pt x="768" y="297"/>
                  </a:lnTo>
                  <a:lnTo>
                    <a:pt x="850" y="381"/>
                  </a:lnTo>
                  <a:lnTo>
                    <a:pt x="924" y="472"/>
                  </a:lnTo>
                  <a:lnTo>
                    <a:pt x="989" y="571"/>
                  </a:lnTo>
                  <a:lnTo>
                    <a:pt x="1043" y="676"/>
                  </a:lnTo>
                  <a:lnTo>
                    <a:pt x="1087" y="788"/>
                  </a:lnTo>
                  <a:lnTo>
                    <a:pt x="1120" y="905"/>
                  </a:lnTo>
                  <a:lnTo>
                    <a:pt x="1138" y="1026"/>
                  </a:lnTo>
                  <a:lnTo>
                    <a:pt x="1145" y="1150"/>
                  </a:lnTo>
                  <a:lnTo>
                    <a:pt x="1138" y="1277"/>
                  </a:lnTo>
                  <a:lnTo>
                    <a:pt x="1120" y="1398"/>
                  </a:lnTo>
                  <a:lnTo>
                    <a:pt x="1087" y="1515"/>
                  </a:lnTo>
                  <a:lnTo>
                    <a:pt x="1043" y="1625"/>
                  </a:lnTo>
                  <a:lnTo>
                    <a:pt x="989" y="1732"/>
                  </a:lnTo>
                  <a:lnTo>
                    <a:pt x="924" y="1831"/>
                  </a:lnTo>
                  <a:lnTo>
                    <a:pt x="850" y="1922"/>
                  </a:lnTo>
                  <a:lnTo>
                    <a:pt x="768" y="2006"/>
                  </a:lnTo>
                  <a:lnTo>
                    <a:pt x="677" y="2081"/>
                  </a:lnTo>
                  <a:lnTo>
                    <a:pt x="577" y="2146"/>
                  </a:lnTo>
                  <a:lnTo>
                    <a:pt x="473" y="2200"/>
                  </a:lnTo>
                  <a:lnTo>
                    <a:pt x="363" y="2244"/>
                  </a:lnTo>
                  <a:lnTo>
                    <a:pt x="247" y="2277"/>
                  </a:lnTo>
                  <a:lnTo>
                    <a:pt x="126" y="2296"/>
                  </a:lnTo>
                  <a:lnTo>
                    <a:pt x="0" y="2303"/>
                  </a:lnTo>
                  <a:lnTo>
                    <a:pt x="0" y="0"/>
                  </a:lnTo>
                  <a:close/>
                </a:path>
              </a:pathLst>
            </a:custGeom>
            <a:solidFill>
              <a:schemeClr val="accent2"/>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5" name="Freeform 43">
              <a:extLst>
                <a:ext uri="{FF2B5EF4-FFF2-40B4-BE49-F238E27FC236}">
                  <a16:creationId xmlns:a16="http://schemas.microsoft.com/office/drawing/2014/main" id="{DD69D2D5-649D-45DE-9DE7-AED1FFD1FAD0}"/>
                </a:ext>
              </a:extLst>
            </p:cNvPr>
            <p:cNvSpPr>
              <a:spLocks/>
            </p:cNvSpPr>
            <p:nvPr/>
          </p:nvSpPr>
          <p:spPr bwMode="auto">
            <a:xfrm>
              <a:off x="5204279" y="2415038"/>
              <a:ext cx="578934" cy="2325620"/>
            </a:xfrm>
            <a:custGeom>
              <a:avLst/>
              <a:gdLst/>
              <a:ahLst/>
              <a:cxnLst>
                <a:cxn ang="0">
                  <a:pos x="410" y="0"/>
                </a:cxn>
                <a:cxn ang="0">
                  <a:pos x="410" y="1647"/>
                </a:cxn>
                <a:cxn ang="0">
                  <a:pos x="354" y="1640"/>
                </a:cxn>
                <a:cxn ang="0">
                  <a:pos x="300" y="1617"/>
                </a:cxn>
                <a:cxn ang="0">
                  <a:pos x="249" y="1582"/>
                </a:cxn>
                <a:cxn ang="0">
                  <a:pos x="203" y="1535"/>
                </a:cxn>
                <a:cxn ang="0">
                  <a:pos x="158" y="1474"/>
                </a:cxn>
                <a:cxn ang="0">
                  <a:pos x="119" y="1407"/>
                </a:cxn>
                <a:cxn ang="0">
                  <a:pos x="84" y="1327"/>
                </a:cxn>
                <a:cxn ang="0">
                  <a:pos x="56" y="1238"/>
                </a:cxn>
                <a:cxn ang="0">
                  <a:pos x="33" y="1143"/>
                </a:cxn>
                <a:cxn ang="0">
                  <a:pos x="14" y="1042"/>
                </a:cxn>
                <a:cxn ang="0">
                  <a:pos x="5" y="935"/>
                </a:cxn>
                <a:cxn ang="0">
                  <a:pos x="0" y="822"/>
                </a:cxn>
                <a:cxn ang="0">
                  <a:pos x="5" y="710"/>
                </a:cxn>
                <a:cxn ang="0">
                  <a:pos x="14" y="605"/>
                </a:cxn>
                <a:cxn ang="0">
                  <a:pos x="33" y="502"/>
                </a:cxn>
                <a:cxn ang="0">
                  <a:pos x="56" y="409"/>
                </a:cxn>
                <a:cxn ang="0">
                  <a:pos x="84" y="320"/>
                </a:cxn>
                <a:cxn ang="0">
                  <a:pos x="119" y="240"/>
                </a:cxn>
                <a:cxn ang="0">
                  <a:pos x="158" y="170"/>
                </a:cxn>
                <a:cxn ang="0">
                  <a:pos x="203" y="112"/>
                </a:cxn>
                <a:cxn ang="0">
                  <a:pos x="249" y="65"/>
                </a:cxn>
                <a:cxn ang="0">
                  <a:pos x="300" y="30"/>
                </a:cxn>
                <a:cxn ang="0">
                  <a:pos x="354" y="7"/>
                </a:cxn>
                <a:cxn ang="0">
                  <a:pos x="410" y="0"/>
                </a:cxn>
              </a:cxnLst>
              <a:rect l="0" t="0" r="r" b="b"/>
              <a:pathLst>
                <a:path w="410" h="1647">
                  <a:moveTo>
                    <a:pt x="410" y="0"/>
                  </a:moveTo>
                  <a:lnTo>
                    <a:pt x="410" y="1647"/>
                  </a:lnTo>
                  <a:lnTo>
                    <a:pt x="354" y="1640"/>
                  </a:lnTo>
                  <a:lnTo>
                    <a:pt x="300" y="1617"/>
                  </a:lnTo>
                  <a:lnTo>
                    <a:pt x="249" y="1582"/>
                  </a:lnTo>
                  <a:lnTo>
                    <a:pt x="203" y="1535"/>
                  </a:lnTo>
                  <a:lnTo>
                    <a:pt x="158" y="1474"/>
                  </a:lnTo>
                  <a:lnTo>
                    <a:pt x="119" y="1407"/>
                  </a:lnTo>
                  <a:lnTo>
                    <a:pt x="84" y="1327"/>
                  </a:lnTo>
                  <a:lnTo>
                    <a:pt x="56" y="1238"/>
                  </a:lnTo>
                  <a:lnTo>
                    <a:pt x="33" y="1143"/>
                  </a:lnTo>
                  <a:lnTo>
                    <a:pt x="14" y="1042"/>
                  </a:lnTo>
                  <a:lnTo>
                    <a:pt x="5" y="935"/>
                  </a:lnTo>
                  <a:lnTo>
                    <a:pt x="0" y="822"/>
                  </a:lnTo>
                  <a:lnTo>
                    <a:pt x="5" y="710"/>
                  </a:lnTo>
                  <a:lnTo>
                    <a:pt x="14" y="605"/>
                  </a:lnTo>
                  <a:lnTo>
                    <a:pt x="33" y="502"/>
                  </a:lnTo>
                  <a:lnTo>
                    <a:pt x="56" y="409"/>
                  </a:lnTo>
                  <a:lnTo>
                    <a:pt x="84" y="320"/>
                  </a:lnTo>
                  <a:lnTo>
                    <a:pt x="119" y="240"/>
                  </a:lnTo>
                  <a:lnTo>
                    <a:pt x="158" y="170"/>
                  </a:lnTo>
                  <a:lnTo>
                    <a:pt x="203" y="112"/>
                  </a:lnTo>
                  <a:lnTo>
                    <a:pt x="249" y="65"/>
                  </a:lnTo>
                  <a:lnTo>
                    <a:pt x="300" y="30"/>
                  </a:lnTo>
                  <a:lnTo>
                    <a:pt x="354" y="7"/>
                  </a:lnTo>
                  <a:lnTo>
                    <a:pt x="410" y="0"/>
                  </a:lnTo>
                  <a:close/>
                </a:path>
              </a:pathLst>
            </a:custGeom>
            <a:solidFill>
              <a:schemeClr val="accent4"/>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6" name="Freeform 44">
              <a:extLst>
                <a:ext uri="{FF2B5EF4-FFF2-40B4-BE49-F238E27FC236}">
                  <a16:creationId xmlns:a16="http://schemas.microsoft.com/office/drawing/2014/main" id="{7520B192-527F-43DA-A963-6AE110928A90}"/>
                </a:ext>
              </a:extLst>
            </p:cNvPr>
            <p:cNvSpPr>
              <a:spLocks/>
            </p:cNvSpPr>
            <p:nvPr/>
          </p:nvSpPr>
          <p:spPr bwMode="auto">
            <a:xfrm>
              <a:off x="5783213" y="2415038"/>
              <a:ext cx="1156457" cy="2325620"/>
            </a:xfrm>
            <a:custGeom>
              <a:avLst/>
              <a:gdLst/>
              <a:ahLst/>
              <a:cxnLst>
                <a:cxn ang="0">
                  <a:pos x="0" y="0"/>
                </a:cxn>
                <a:cxn ang="0">
                  <a:pos x="102" y="7"/>
                </a:cxn>
                <a:cxn ang="0">
                  <a:pos x="202" y="25"/>
                </a:cxn>
                <a:cxn ang="0">
                  <a:pos x="295" y="56"/>
                </a:cxn>
                <a:cxn ang="0">
                  <a:pos x="384" y="95"/>
                </a:cxn>
                <a:cxn ang="0">
                  <a:pos x="468" y="147"/>
                </a:cxn>
                <a:cxn ang="0">
                  <a:pos x="544" y="208"/>
                </a:cxn>
                <a:cxn ang="0">
                  <a:pos x="612" y="275"/>
                </a:cxn>
                <a:cxn ang="0">
                  <a:pos x="672" y="353"/>
                </a:cxn>
                <a:cxn ang="0">
                  <a:pos x="724" y="437"/>
                </a:cxn>
                <a:cxn ang="0">
                  <a:pos x="763" y="525"/>
                </a:cxn>
                <a:cxn ang="0">
                  <a:pos x="793" y="619"/>
                </a:cxn>
                <a:cxn ang="0">
                  <a:pos x="812" y="720"/>
                </a:cxn>
                <a:cxn ang="0">
                  <a:pos x="819" y="822"/>
                </a:cxn>
                <a:cxn ang="0">
                  <a:pos x="812" y="925"/>
                </a:cxn>
                <a:cxn ang="0">
                  <a:pos x="793" y="1026"/>
                </a:cxn>
                <a:cxn ang="0">
                  <a:pos x="763" y="1122"/>
                </a:cxn>
                <a:cxn ang="0">
                  <a:pos x="724" y="1210"/>
                </a:cxn>
                <a:cxn ang="0">
                  <a:pos x="672" y="1295"/>
                </a:cxn>
                <a:cxn ang="0">
                  <a:pos x="612" y="1369"/>
                </a:cxn>
                <a:cxn ang="0">
                  <a:pos x="544" y="1439"/>
                </a:cxn>
                <a:cxn ang="0">
                  <a:pos x="468" y="1500"/>
                </a:cxn>
                <a:cxn ang="0">
                  <a:pos x="384" y="1552"/>
                </a:cxn>
                <a:cxn ang="0">
                  <a:pos x="295" y="1591"/>
                </a:cxn>
                <a:cxn ang="0">
                  <a:pos x="202" y="1622"/>
                </a:cxn>
                <a:cxn ang="0">
                  <a:pos x="102" y="1640"/>
                </a:cxn>
                <a:cxn ang="0">
                  <a:pos x="0" y="1647"/>
                </a:cxn>
                <a:cxn ang="0">
                  <a:pos x="0" y="0"/>
                </a:cxn>
              </a:cxnLst>
              <a:rect l="0" t="0" r="r" b="b"/>
              <a:pathLst>
                <a:path w="819" h="1647">
                  <a:moveTo>
                    <a:pt x="0" y="0"/>
                  </a:moveTo>
                  <a:lnTo>
                    <a:pt x="102" y="7"/>
                  </a:lnTo>
                  <a:lnTo>
                    <a:pt x="202" y="25"/>
                  </a:lnTo>
                  <a:lnTo>
                    <a:pt x="295" y="56"/>
                  </a:lnTo>
                  <a:lnTo>
                    <a:pt x="384" y="95"/>
                  </a:lnTo>
                  <a:lnTo>
                    <a:pt x="468" y="147"/>
                  </a:lnTo>
                  <a:lnTo>
                    <a:pt x="544" y="208"/>
                  </a:lnTo>
                  <a:lnTo>
                    <a:pt x="612" y="275"/>
                  </a:lnTo>
                  <a:lnTo>
                    <a:pt x="672" y="353"/>
                  </a:lnTo>
                  <a:lnTo>
                    <a:pt x="724" y="437"/>
                  </a:lnTo>
                  <a:lnTo>
                    <a:pt x="763" y="525"/>
                  </a:lnTo>
                  <a:lnTo>
                    <a:pt x="793" y="619"/>
                  </a:lnTo>
                  <a:lnTo>
                    <a:pt x="812" y="720"/>
                  </a:lnTo>
                  <a:lnTo>
                    <a:pt x="819" y="822"/>
                  </a:lnTo>
                  <a:lnTo>
                    <a:pt x="812" y="925"/>
                  </a:lnTo>
                  <a:lnTo>
                    <a:pt x="793" y="1026"/>
                  </a:lnTo>
                  <a:lnTo>
                    <a:pt x="763" y="1122"/>
                  </a:lnTo>
                  <a:lnTo>
                    <a:pt x="724" y="1210"/>
                  </a:lnTo>
                  <a:lnTo>
                    <a:pt x="672" y="1295"/>
                  </a:lnTo>
                  <a:lnTo>
                    <a:pt x="612" y="1369"/>
                  </a:lnTo>
                  <a:lnTo>
                    <a:pt x="544" y="1439"/>
                  </a:lnTo>
                  <a:lnTo>
                    <a:pt x="468" y="1500"/>
                  </a:lnTo>
                  <a:lnTo>
                    <a:pt x="384" y="1552"/>
                  </a:lnTo>
                  <a:lnTo>
                    <a:pt x="295" y="1591"/>
                  </a:lnTo>
                  <a:lnTo>
                    <a:pt x="202" y="1622"/>
                  </a:lnTo>
                  <a:lnTo>
                    <a:pt x="102" y="1640"/>
                  </a:lnTo>
                  <a:lnTo>
                    <a:pt x="0" y="1647"/>
                  </a:lnTo>
                  <a:lnTo>
                    <a:pt x="0" y="0"/>
                  </a:lnTo>
                  <a:close/>
                </a:path>
              </a:pathLst>
            </a:custGeom>
            <a:solidFill>
              <a:schemeClr val="accent4"/>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7" name="Freeform 45">
              <a:extLst>
                <a:ext uri="{FF2B5EF4-FFF2-40B4-BE49-F238E27FC236}">
                  <a16:creationId xmlns:a16="http://schemas.microsoft.com/office/drawing/2014/main" id="{BA27FC62-25A9-4991-B46F-FBBE81A840F2}"/>
                </a:ext>
              </a:extLst>
            </p:cNvPr>
            <p:cNvSpPr>
              <a:spLocks/>
            </p:cNvSpPr>
            <p:nvPr/>
          </p:nvSpPr>
          <p:spPr bwMode="auto">
            <a:xfrm>
              <a:off x="5394904" y="2820291"/>
              <a:ext cx="378426" cy="1515113"/>
            </a:xfrm>
            <a:custGeom>
              <a:avLst/>
              <a:gdLst/>
              <a:ahLst/>
              <a:cxnLst>
                <a:cxn ang="0">
                  <a:pos x="268" y="0"/>
                </a:cxn>
                <a:cxn ang="0">
                  <a:pos x="268" y="1073"/>
                </a:cxn>
                <a:cxn ang="0">
                  <a:pos x="224" y="1066"/>
                </a:cxn>
                <a:cxn ang="0">
                  <a:pos x="184" y="1045"/>
                </a:cxn>
                <a:cxn ang="0">
                  <a:pos x="144" y="1012"/>
                </a:cxn>
                <a:cxn ang="0">
                  <a:pos x="109" y="970"/>
                </a:cxn>
                <a:cxn ang="0">
                  <a:pos x="79" y="916"/>
                </a:cxn>
                <a:cxn ang="0">
                  <a:pos x="51" y="853"/>
                </a:cxn>
                <a:cxn ang="0">
                  <a:pos x="30" y="783"/>
                </a:cxn>
                <a:cxn ang="0">
                  <a:pos x="14" y="706"/>
                </a:cxn>
                <a:cxn ang="0">
                  <a:pos x="5" y="622"/>
                </a:cxn>
                <a:cxn ang="0">
                  <a:pos x="0" y="535"/>
                </a:cxn>
                <a:cxn ang="0">
                  <a:pos x="5" y="449"/>
                </a:cxn>
                <a:cxn ang="0">
                  <a:pos x="14" y="367"/>
                </a:cxn>
                <a:cxn ang="0">
                  <a:pos x="30" y="290"/>
                </a:cxn>
                <a:cxn ang="0">
                  <a:pos x="51" y="220"/>
                </a:cxn>
                <a:cxn ang="0">
                  <a:pos x="79" y="157"/>
                </a:cxn>
                <a:cxn ang="0">
                  <a:pos x="109" y="103"/>
                </a:cxn>
                <a:cxn ang="0">
                  <a:pos x="144" y="61"/>
                </a:cxn>
                <a:cxn ang="0">
                  <a:pos x="184" y="28"/>
                </a:cxn>
                <a:cxn ang="0">
                  <a:pos x="224" y="7"/>
                </a:cxn>
                <a:cxn ang="0">
                  <a:pos x="268" y="0"/>
                </a:cxn>
              </a:cxnLst>
              <a:rect l="0" t="0" r="r" b="b"/>
              <a:pathLst>
                <a:path w="268" h="1073">
                  <a:moveTo>
                    <a:pt x="268" y="0"/>
                  </a:moveTo>
                  <a:lnTo>
                    <a:pt x="268" y="1073"/>
                  </a:lnTo>
                  <a:lnTo>
                    <a:pt x="224" y="1066"/>
                  </a:lnTo>
                  <a:lnTo>
                    <a:pt x="184" y="1045"/>
                  </a:lnTo>
                  <a:lnTo>
                    <a:pt x="144" y="1012"/>
                  </a:lnTo>
                  <a:lnTo>
                    <a:pt x="109" y="970"/>
                  </a:lnTo>
                  <a:lnTo>
                    <a:pt x="79" y="916"/>
                  </a:lnTo>
                  <a:lnTo>
                    <a:pt x="51" y="853"/>
                  </a:lnTo>
                  <a:lnTo>
                    <a:pt x="30" y="783"/>
                  </a:lnTo>
                  <a:lnTo>
                    <a:pt x="14" y="706"/>
                  </a:lnTo>
                  <a:lnTo>
                    <a:pt x="5" y="622"/>
                  </a:lnTo>
                  <a:lnTo>
                    <a:pt x="0" y="535"/>
                  </a:lnTo>
                  <a:lnTo>
                    <a:pt x="5" y="449"/>
                  </a:lnTo>
                  <a:lnTo>
                    <a:pt x="14" y="367"/>
                  </a:lnTo>
                  <a:lnTo>
                    <a:pt x="30" y="290"/>
                  </a:lnTo>
                  <a:lnTo>
                    <a:pt x="51" y="220"/>
                  </a:lnTo>
                  <a:lnTo>
                    <a:pt x="79" y="157"/>
                  </a:lnTo>
                  <a:lnTo>
                    <a:pt x="109" y="103"/>
                  </a:lnTo>
                  <a:lnTo>
                    <a:pt x="144" y="61"/>
                  </a:lnTo>
                  <a:lnTo>
                    <a:pt x="184" y="28"/>
                  </a:lnTo>
                  <a:lnTo>
                    <a:pt x="224" y="7"/>
                  </a:lnTo>
                  <a:lnTo>
                    <a:pt x="268" y="0"/>
                  </a:lnTo>
                  <a:close/>
                </a:path>
              </a:pathLst>
            </a:custGeom>
            <a:solidFill>
              <a:schemeClr val="accent5"/>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8" name="Freeform 46">
              <a:extLst>
                <a:ext uri="{FF2B5EF4-FFF2-40B4-BE49-F238E27FC236}">
                  <a16:creationId xmlns:a16="http://schemas.microsoft.com/office/drawing/2014/main" id="{14A57DB4-15A8-4E3F-826E-39169C54A5FF}"/>
                </a:ext>
              </a:extLst>
            </p:cNvPr>
            <p:cNvSpPr>
              <a:spLocks/>
            </p:cNvSpPr>
            <p:nvPr/>
          </p:nvSpPr>
          <p:spPr bwMode="auto">
            <a:xfrm>
              <a:off x="5773329" y="2820291"/>
              <a:ext cx="755438" cy="1515113"/>
            </a:xfrm>
            <a:custGeom>
              <a:avLst/>
              <a:gdLst/>
              <a:ahLst/>
              <a:cxnLst>
                <a:cxn ang="0">
                  <a:pos x="0" y="0"/>
                </a:cxn>
                <a:cxn ang="0">
                  <a:pos x="86" y="7"/>
                </a:cxn>
                <a:cxn ang="0">
                  <a:pos x="170" y="28"/>
                </a:cxn>
                <a:cxn ang="0">
                  <a:pos x="246" y="61"/>
                </a:cxn>
                <a:cxn ang="0">
                  <a:pos x="316" y="103"/>
                </a:cxn>
                <a:cxn ang="0">
                  <a:pos x="379" y="157"/>
                </a:cxn>
                <a:cxn ang="0">
                  <a:pos x="433" y="220"/>
                </a:cxn>
                <a:cxn ang="0">
                  <a:pos x="475" y="290"/>
                </a:cxn>
                <a:cxn ang="0">
                  <a:pos x="507" y="367"/>
                </a:cxn>
                <a:cxn ang="0">
                  <a:pos x="528" y="449"/>
                </a:cxn>
                <a:cxn ang="0">
                  <a:pos x="535" y="535"/>
                </a:cxn>
                <a:cxn ang="0">
                  <a:pos x="528" y="622"/>
                </a:cxn>
                <a:cxn ang="0">
                  <a:pos x="507" y="706"/>
                </a:cxn>
                <a:cxn ang="0">
                  <a:pos x="475" y="783"/>
                </a:cxn>
                <a:cxn ang="0">
                  <a:pos x="433" y="853"/>
                </a:cxn>
                <a:cxn ang="0">
                  <a:pos x="379" y="916"/>
                </a:cxn>
                <a:cxn ang="0">
                  <a:pos x="316" y="970"/>
                </a:cxn>
                <a:cxn ang="0">
                  <a:pos x="246" y="1012"/>
                </a:cxn>
                <a:cxn ang="0">
                  <a:pos x="170" y="1045"/>
                </a:cxn>
                <a:cxn ang="0">
                  <a:pos x="86" y="1066"/>
                </a:cxn>
                <a:cxn ang="0">
                  <a:pos x="0" y="1073"/>
                </a:cxn>
                <a:cxn ang="0">
                  <a:pos x="0" y="0"/>
                </a:cxn>
              </a:cxnLst>
              <a:rect l="0" t="0" r="r" b="b"/>
              <a:pathLst>
                <a:path w="535" h="1073">
                  <a:moveTo>
                    <a:pt x="0" y="0"/>
                  </a:moveTo>
                  <a:lnTo>
                    <a:pt x="86" y="7"/>
                  </a:lnTo>
                  <a:lnTo>
                    <a:pt x="170" y="28"/>
                  </a:lnTo>
                  <a:lnTo>
                    <a:pt x="246" y="61"/>
                  </a:lnTo>
                  <a:lnTo>
                    <a:pt x="316" y="103"/>
                  </a:lnTo>
                  <a:lnTo>
                    <a:pt x="379" y="157"/>
                  </a:lnTo>
                  <a:lnTo>
                    <a:pt x="433" y="220"/>
                  </a:lnTo>
                  <a:lnTo>
                    <a:pt x="475" y="290"/>
                  </a:lnTo>
                  <a:lnTo>
                    <a:pt x="507" y="367"/>
                  </a:lnTo>
                  <a:lnTo>
                    <a:pt x="528" y="449"/>
                  </a:lnTo>
                  <a:lnTo>
                    <a:pt x="535" y="535"/>
                  </a:lnTo>
                  <a:lnTo>
                    <a:pt x="528" y="622"/>
                  </a:lnTo>
                  <a:lnTo>
                    <a:pt x="507" y="706"/>
                  </a:lnTo>
                  <a:lnTo>
                    <a:pt x="475" y="783"/>
                  </a:lnTo>
                  <a:lnTo>
                    <a:pt x="433" y="853"/>
                  </a:lnTo>
                  <a:lnTo>
                    <a:pt x="379" y="916"/>
                  </a:lnTo>
                  <a:lnTo>
                    <a:pt x="316" y="970"/>
                  </a:lnTo>
                  <a:lnTo>
                    <a:pt x="246" y="1012"/>
                  </a:lnTo>
                  <a:lnTo>
                    <a:pt x="170" y="1045"/>
                  </a:lnTo>
                  <a:lnTo>
                    <a:pt x="86" y="1066"/>
                  </a:lnTo>
                  <a:lnTo>
                    <a:pt x="0" y="1073"/>
                  </a:lnTo>
                  <a:lnTo>
                    <a:pt x="0" y="0"/>
                  </a:lnTo>
                  <a:close/>
                </a:path>
              </a:pathLst>
            </a:custGeom>
            <a:solidFill>
              <a:schemeClr val="accent5"/>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59" name="Freeform 47">
              <a:extLst>
                <a:ext uri="{FF2B5EF4-FFF2-40B4-BE49-F238E27FC236}">
                  <a16:creationId xmlns:a16="http://schemas.microsoft.com/office/drawing/2014/main" id="{9A92B372-DCFB-4CB6-B15D-8ECD4228E1B0}"/>
                </a:ext>
              </a:extLst>
            </p:cNvPr>
            <p:cNvSpPr>
              <a:spLocks/>
            </p:cNvSpPr>
            <p:nvPr/>
          </p:nvSpPr>
          <p:spPr bwMode="auto">
            <a:xfrm>
              <a:off x="5572820" y="3177536"/>
              <a:ext cx="200509" cy="802035"/>
            </a:xfrm>
            <a:custGeom>
              <a:avLst/>
              <a:gdLst/>
              <a:ahLst/>
              <a:cxnLst>
                <a:cxn ang="0">
                  <a:pos x="142" y="0"/>
                </a:cxn>
                <a:cxn ang="0">
                  <a:pos x="142" y="568"/>
                </a:cxn>
                <a:cxn ang="0">
                  <a:pos x="109" y="561"/>
                </a:cxn>
                <a:cxn ang="0">
                  <a:pos x="79" y="539"/>
                </a:cxn>
                <a:cxn ang="0">
                  <a:pos x="53" y="504"/>
                </a:cxn>
                <a:cxn ang="0">
                  <a:pos x="32" y="462"/>
                </a:cxn>
                <a:cxn ang="0">
                  <a:pos x="14" y="409"/>
                </a:cxn>
                <a:cxn ang="0">
                  <a:pos x="4" y="348"/>
                </a:cxn>
                <a:cxn ang="0">
                  <a:pos x="0" y="282"/>
                </a:cxn>
                <a:cxn ang="0">
                  <a:pos x="4" y="217"/>
                </a:cxn>
                <a:cxn ang="0">
                  <a:pos x="14" y="158"/>
                </a:cxn>
                <a:cxn ang="0">
                  <a:pos x="32" y="105"/>
                </a:cxn>
                <a:cxn ang="0">
                  <a:pos x="53" y="63"/>
                </a:cxn>
                <a:cxn ang="0">
                  <a:pos x="79" y="28"/>
                </a:cxn>
                <a:cxn ang="0">
                  <a:pos x="109" y="7"/>
                </a:cxn>
                <a:cxn ang="0">
                  <a:pos x="142" y="0"/>
                </a:cxn>
              </a:cxnLst>
              <a:rect l="0" t="0" r="r" b="b"/>
              <a:pathLst>
                <a:path w="142" h="568">
                  <a:moveTo>
                    <a:pt x="142" y="0"/>
                  </a:moveTo>
                  <a:lnTo>
                    <a:pt x="142" y="568"/>
                  </a:lnTo>
                  <a:lnTo>
                    <a:pt x="109" y="561"/>
                  </a:lnTo>
                  <a:lnTo>
                    <a:pt x="79" y="539"/>
                  </a:lnTo>
                  <a:lnTo>
                    <a:pt x="53" y="504"/>
                  </a:lnTo>
                  <a:lnTo>
                    <a:pt x="32" y="462"/>
                  </a:lnTo>
                  <a:lnTo>
                    <a:pt x="14" y="409"/>
                  </a:lnTo>
                  <a:lnTo>
                    <a:pt x="4" y="348"/>
                  </a:lnTo>
                  <a:lnTo>
                    <a:pt x="0" y="282"/>
                  </a:lnTo>
                  <a:lnTo>
                    <a:pt x="4" y="217"/>
                  </a:lnTo>
                  <a:lnTo>
                    <a:pt x="14" y="158"/>
                  </a:lnTo>
                  <a:lnTo>
                    <a:pt x="32" y="105"/>
                  </a:lnTo>
                  <a:lnTo>
                    <a:pt x="53" y="63"/>
                  </a:lnTo>
                  <a:lnTo>
                    <a:pt x="79" y="28"/>
                  </a:lnTo>
                  <a:lnTo>
                    <a:pt x="109" y="7"/>
                  </a:lnTo>
                  <a:lnTo>
                    <a:pt x="142" y="0"/>
                  </a:lnTo>
                  <a:close/>
                </a:path>
              </a:pathLst>
            </a:custGeom>
            <a:solidFill>
              <a:schemeClr val="accent6"/>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60" name="Freeform 48">
              <a:extLst>
                <a:ext uri="{FF2B5EF4-FFF2-40B4-BE49-F238E27FC236}">
                  <a16:creationId xmlns:a16="http://schemas.microsoft.com/office/drawing/2014/main" id="{E792AF73-85B1-4371-93FA-5E3BD81CBA6E}"/>
                </a:ext>
              </a:extLst>
            </p:cNvPr>
            <p:cNvSpPr>
              <a:spLocks/>
            </p:cNvSpPr>
            <p:nvPr/>
          </p:nvSpPr>
          <p:spPr bwMode="auto">
            <a:xfrm>
              <a:off x="5773329" y="3177536"/>
              <a:ext cx="401018" cy="802035"/>
            </a:xfrm>
            <a:custGeom>
              <a:avLst/>
              <a:gdLst/>
              <a:ahLst/>
              <a:cxnLst>
                <a:cxn ang="0">
                  <a:pos x="0" y="0"/>
                </a:cxn>
                <a:cxn ang="0">
                  <a:pos x="56" y="4"/>
                </a:cxn>
                <a:cxn ang="0">
                  <a:pos x="109" y="21"/>
                </a:cxn>
                <a:cxn ang="0">
                  <a:pos x="158" y="49"/>
                </a:cxn>
                <a:cxn ang="0">
                  <a:pos x="200" y="81"/>
                </a:cxn>
                <a:cxn ang="0">
                  <a:pos x="235" y="123"/>
                </a:cxn>
                <a:cxn ang="0">
                  <a:pos x="260" y="172"/>
                </a:cxn>
                <a:cxn ang="0">
                  <a:pos x="279" y="226"/>
                </a:cxn>
                <a:cxn ang="0">
                  <a:pos x="284" y="282"/>
                </a:cxn>
                <a:cxn ang="0">
                  <a:pos x="279" y="341"/>
                </a:cxn>
                <a:cxn ang="0">
                  <a:pos x="260" y="395"/>
                </a:cxn>
                <a:cxn ang="0">
                  <a:pos x="235" y="441"/>
                </a:cxn>
                <a:cxn ang="0">
                  <a:pos x="200" y="486"/>
                </a:cxn>
                <a:cxn ang="0">
                  <a:pos x="158" y="518"/>
                </a:cxn>
                <a:cxn ang="0">
                  <a:pos x="109" y="546"/>
                </a:cxn>
                <a:cxn ang="0">
                  <a:pos x="56" y="563"/>
                </a:cxn>
                <a:cxn ang="0">
                  <a:pos x="0" y="568"/>
                </a:cxn>
                <a:cxn ang="0">
                  <a:pos x="0" y="0"/>
                </a:cxn>
              </a:cxnLst>
              <a:rect l="0" t="0" r="r" b="b"/>
              <a:pathLst>
                <a:path w="284" h="568">
                  <a:moveTo>
                    <a:pt x="0" y="0"/>
                  </a:moveTo>
                  <a:lnTo>
                    <a:pt x="56" y="4"/>
                  </a:lnTo>
                  <a:lnTo>
                    <a:pt x="109" y="21"/>
                  </a:lnTo>
                  <a:lnTo>
                    <a:pt x="158" y="49"/>
                  </a:lnTo>
                  <a:lnTo>
                    <a:pt x="200" y="81"/>
                  </a:lnTo>
                  <a:lnTo>
                    <a:pt x="235" y="123"/>
                  </a:lnTo>
                  <a:lnTo>
                    <a:pt x="260" y="172"/>
                  </a:lnTo>
                  <a:lnTo>
                    <a:pt x="279" y="226"/>
                  </a:lnTo>
                  <a:lnTo>
                    <a:pt x="284" y="282"/>
                  </a:lnTo>
                  <a:lnTo>
                    <a:pt x="279" y="341"/>
                  </a:lnTo>
                  <a:lnTo>
                    <a:pt x="260" y="395"/>
                  </a:lnTo>
                  <a:lnTo>
                    <a:pt x="235" y="441"/>
                  </a:lnTo>
                  <a:lnTo>
                    <a:pt x="200" y="486"/>
                  </a:lnTo>
                  <a:lnTo>
                    <a:pt x="158" y="518"/>
                  </a:lnTo>
                  <a:lnTo>
                    <a:pt x="109" y="546"/>
                  </a:lnTo>
                  <a:lnTo>
                    <a:pt x="56" y="563"/>
                  </a:lnTo>
                  <a:lnTo>
                    <a:pt x="0" y="568"/>
                  </a:lnTo>
                  <a:lnTo>
                    <a:pt x="0" y="0"/>
                  </a:lnTo>
                  <a:close/>
                </a:path>
              </a:pathLst>
            </a:custGeom>
            <a:solidFill>
              <a:schemeClr val="accent6"/>
            </a:solidFill>
            <a:ln w="0">
              <a:noFill/>
              <a:prstDash val="solid"/>
              <a:round/>
              <a:headEnd/>
              <a:tailEnd/>
            </a:ln>
          </p:spPr>
          <p:txBody>
            <a:bodyPr vert="horz" wrap="square" lIns="68559" tIns="34279" rIns="68559" bIns="34279" numCol="1" anchor="t" anchorCtr="0" compatLnSpc="1">
              <a:prstTxWarp prst="textNoShape">
                <a:avLst/>
              </a:prstTxWarp>
            </a:bodyPr>
            <a:lstStyle/>
            <a:p>
              <a:endParaRPr lang="en-US" sz="1350">
                <a:latin typeface="微軟正黑體" panose="020B0604030504040204" pitchFamily="34" charset="-120"/>
                <a:ea typeface="微軟正黑體" panose="020B0604030504040204" pitchFamily="34" charset="-120"/>
              </a:endParaRPr>
            </a:p>
          </p:txBody>
        </p:sp>
        <p:sp>
          <p:nvSpPr>
            <p:cNvPr id="62" name="Freeform: Shape 61">
              <a:extLst>
                <a:ext uri="{FF2B5EF4-FFF2-40B4-BE49-F238E27FC236}">
                  <a16:creationId xmlns:a16="http://schemas.microsoft.com/office/drawing/2014/main" id="{F5B8EF08-E1D5-41CB-8D8A-EF75C607DAF7}"/>
                </a:ext>
              </a:extLst>
            </p:cNvPr>
            <p:cNvSpPr/>
            <p:nvPr/>
          </p:nvSpPr>
          <p:spPr>
            <a:xfrm>
              <a:off x="5773328" y="1951890"/>
              <a:ext cx="1635843" cy="1621126"/>
            </a:xfrm>
            <a:custGeom>
              <a:avLst/>
              <a:gdLst>
                <a:gd name="connsiteX0" fmla="*/ 0 w 1616627"/>
                <a:gd name="connsiteY0" fmla="*/ 0 h 1621126"/>
                <a:gd name="connsiteX1" fmla="*/ 177916 w 1616627"/>
                <a:gd name="connsiteY1" fmla="*/ 9884 h 1621126"/>
                <a:gd name="connsiteX2" fmla="*/ 348773 w 1616627"/>
                <a:gd name="connsiteY2" fmla="*/ 36713 h 1621126"/>
                <a:gd name="connsiteX3" fmla="*/ 512569 w 1616627"/>
                <a:gd name="connsiteY3" fmla="*/ 83310 h 1621126"/>
                <a:gd name="connsiteX4" fmla="*/ 667893 w 1616627"/>
                <a:gd name="connsiteY4" fmla="*/ 145440 h 1621126"/>
                <a:gd name="connsiteX5" fmla="*/ 814744 w 1616627"/>
                <a:gd name="connsiteY5" fmla="*/ 221689 h 1621126"/>
                <a:gd name="connsiteX6" fmla="*/ 955948 w 1616627"/>
                <a:gd name="connsiteY6" fmla="*/ 313472 h 1621126"/>
                <a:gd name="connsiteX7" fmla="*/ 1084443 w 1616627"/>
                <a:gd name="connsiteY7" fmla="*/ 419374 h 1621126"/>
                <a:gd name="connsiteX8" fmla="*/ 1200230 w 1616627"/>
                <a:gd name="connsiteY8" fmla="*/ 537985 h 1621126"/>
                <a:gd name="connsiteX9" fmla="*/ 1304720 w 1616627"/>
                <a:gd name="connsiteY9" fmla="*/ 666480 h 1621126"/>
                <a:gd name="connsiteX10" fmla="*/ 1396503 w 1616627"/>
                <a:gd name="connsiteY10" fmla="*/ 806271 h 1621126"/>
                <a:gd name="connsiteX11" fmla="*/ 1472752 w 1616627"/>
                <a:gd name="connsiteY11" fmla="*/ 954535 h 1621126"/>
                <a:gd name="connsiteX12" fmla="*/ 1534882 w 1616627"/>
                <a:gd name="connsiteY12" fmla="*/ 1112683 h 1621126"/>
                <a:gd name="connsiteX13" fmla="*/ 1581479 w 1616627"/>
                <a:gd name="connsiteY13" fmla="*/ 1277891 h 1621126"/>
                <a:gd name="connsiteX14" fmla="*/ 1606896 w 1616627"/>
                <a:gd name="connsiteY14" fmla="*/ 1448747 h 1621126"/>
                <a:gd name="connsiteX15" fmla="*/ 1616627 w 1616627"/>
                <a:gd name="connsiteY15" fmla="*/ 1621126 h 1621126"/>
                <a:gd name="connsiteX16" fmla="*/ 0 w 1616627"/>
                <a:gd name="connsiteY16" fmla="*/ 1621126 h 162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6627" h="1621126">
                  <a:moveTo>
                    <a:pt x="0" y="0"/>
                  </a:moveTo>
                  <a:lnTo>
                    <a:pt x="177916" y="9884"/>
                  </a:lnTo>
                  <a:lnTo>
                    <a:pt x="348773" y="36713"/>
                  </a:lnTo>
                  <a:lnTo>
                    <a:pt x="512569" y="83310"/>
                  </a:lnTo>
                  <a:lnTo>
                    <a:pt x="667893" y="145440"/>
                  </a:lnTo>
                  <a:lnTo>
                    <a:pt x="814744" y="221689"/>
                  </a:lnTo>
                  <a:lnTo>
                    <a:pt x="955948" y="313472"/>
                  </a:lnTo>
                  <a:lnTo>
                    <a:pt x="1084443" y="419374"/>
                  </a:lnTo>
                  <a:lnTo>
                    <a:pt x="1200230" y="537985"/>
                  </a:lnTo>
                  <a:lnTo>
                    <a:pt x="1304720" y="666480"/>
                  </a:lnTo>
                  <a:lnTo>
                    <a:pt x="1396503" y="806271"/>
                  </a:lnTo>
                  <a:lnTo>
                    <a:pt x="1472752" y="954535"/>
                  </a:lnTo>
                  <a:lnTo>
                    <a:pt x="1534882" y="1112683"/>
                  </a:lnTo>
                  <a:lnTo>
                    <a:pt x="1581479" y="1277891"/>
                  </a:lnTo>
                  <a:lnTo>
                    <a:pt x="1606896" y="1448747"/>
                  </a:lnTo>
                  <a:lnTo>
                    <a:pt x="1616627" y="1621126"/>
                  </a:lnTo>
                  <a:lnTo>
                    <a:pt x="0" y="1621126"/>
                  </a:lnTo>
                  <a:close/>
                </a:path>
              </a:pathLst>
            </a:custGeom>
            <a:solidFill>
              <a:schemeClr val="tx1">
                <a:lumMod val="85000"/>
                <a:lumOff val="15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微軟正黑體" panose="020B0604030504040204" pitchFamily="34" charset="-120"/>
                <a:ea typeface="微軟正黑體" panose="020B0604030504040204" pitchFamily="34" charset="-120"/>
              </a:endParaRPr>
            </a:p>
          </p:txBody>
        </p:sp>
        <p:sp>
          <p:nvSpPr>
            <p:cNvPr id="77" name="Freeform: Shape 76">
              <a:extLst>
                <a:ext uri="{FF2B5EF4-FFF2-40B4-BE49-F238E27FC236}">
                  <a16:creationId xmlns:a16="http://schemas.microsoft.com/office/drawing/2014/main" id="{F6091B74-BB9A-4837-929A-22EC74C6F520}"/>
                </a:ext>
              </a:extLst>
            </p:cNvPr>
            <p:cNvSpPr/>
            <p:nvPr/>
          </p:nvSpPr>
          <p:spPr>
            <a:xfrm>
              <a:off x="5374332" y="3572734"/>
              <a:ext cx="2028581" cy="1631070"/>
            </a:xfrm>
            <a:custGeom>
              <a:avLst/>
              <a:gdLst>
                <a:gd name="connsiteX0" fmla="*/ 393199 w 2016178"/>
                <a:gd name="connsiteY0" fmla="*/ 0 h 1631070"/>
                <a:gd name="connsiteX1" fmla="*/ 403032 w 2016178"/>
                <a:gd name="connsiteY1" fmla="*/ 0 h 1631070"/>
                <a:gd name="connsiteX2" fmla="*/ 403032 w 2016178"/>
                <a:gd name="connsiteY2" fmla="*/ 282 h 1631070"/>
                <a:gd name="connsiteX3" fmla="*/ 2016025 w 2016178"/>
                <a:gd name="connsiteY3" fmla="*/ 282 h 1631070"/>
                <a:gd name="connsiteX4" fmla="*/ 2016178 w 2016178"/>
                <a:gd name="connsiteY4" fmla="*/ 2995 h 1631070"/>
                <a:gd name="connsiteX5" fmla="*/ 2006294 w 2016178"/>
                <a:gd name="connsiteY5" fmla="*/ 182323 h 1631070"/>
                <a:gd name="connsiteX6" fmla="*/ 1980877 w 2016178"/>
                <a:gd name="connsiteY6" fmla="*/ 353180 h 1631070"/>
                <a:gd name="connsiteX7" fmla="*/ 1934280 w 2016178"/>
                <a:gd name="connsiteY7" fmla="*/ 518387 h 1631070"/>
                <a:gd name="connsiteX8" fmla="*/ 1872150 w 2016178"/>
                <a:gd name="connsiteY8" fmla="*/ 673711 h 1631070"/>
                <a:gd name="connsiteX9" fmla="*/ 1795901 w 2016178"/>
                <a:gd name="connsiteY9" fmla="*/ 824799 h 1631070"/>
                <a:gd name="connsiteX10" fmla="*/ 1704118 w 2016178"/>
                <a:gd name="connsiteY10" fmla="*/ 964590 h 1631070"/>
                <a:gd name="connsiteX11" fmla="*/ 1599628 w 2016178"/>
                <a:gd name="connsiteY11" fmla="*/ 1093085 h 1631070"/>
                <a:gd name="connsiteX12" fmla="*/ 1483841 w 2016178"/>
                <a:gd name="connsiteY12" fmla="*/ 1211696 h 1631070"/>
                <a:gd name="connsiteX13" fmla="*/ 1355346 w 2016178"/>
                <a:gd name="connsiteY13" fmla="*/ 1317599 h 1631070"/>
                <a:gd name="connsiteX14" fmla="*/ 1214142 w 2016178"/>
                <a:gd name="connsiteY14" fmla="*/ 1409381 h 1631070"/>
                <a:gd name="connsiteX15" fmla="*/ 1067291 w 2016178"/>
                <a:gd name="connsiteY15" fmla="*/ 1485631 h 1631070"/>
                <a:gd name="connsiteX16" fmla="*/ 911967 w 2016178"/>
                <a:gd name="connsiteY16" fmla="*/ 1547760 h 1631070"/>
                <a:gd name="connsiteX17" fmla="*/ 748171 w 2016178"/>
                <a:gd name="connsiteY17" fmla="*/ 1594357 h 1631070"/>
                <a:gd name="connsiteX18" fmla="*/ 577314 w 2016178"/>
                <a:gd name="connsiteY18" fmla="*/ 1621186 h 1631070"/>
                <a:gd name="connsiteX19" fmla="*/ 399398 w 2016178"/>
                <a:gd name="connsiteY19" fmla="*/ 1631070 h 1631070"/>
                <a:gd name="connsiteX20" fmla="*/ 399398 w 2016178"/>
                <a:gd name="connsiteY20" fmla="*/ 1630409 h 1631070"/>
                <a:gd name="connsiteX21" fmla="*/ 308426 w 2016178"/>
                <a:gd name="connsiteY21" fmla="*/ 1620904 h 1631070"/>
                <a:gd name="connsiteX22" fmla="*/ 219467 w 2016178"/>
                <a:gd name="connsiteY22" fmla="*/ 1587015 h 1631070"/>
                <a:gd name="connsiteX23" fmla="*/ 130509 w 2016178"/>
                <a:gd name="connsiteY23" fmla="*/ 1534770 h 1631070"/>
                <a:gd name="connsiteX24" fmla="*/ 48611 w 2016178"/>
                <a:gd name="connsiteY24" fmla="*/ 1465580 h 1631070"/>
                <a:gd name="connsiteX25" fmla="*/ 0 w 2016178"/>
                <a:gd name="connsiteY25" fmla="*/ 1410893 h 16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6178" h="1631070">
                  <a:moveTo>
                    <a:pt x="393199" y="0"/>
                  </a:moveTo>
                  <a:lnTo>
                    <a:pt x="403032" y="0"/>
                  </a:lnTo>
                  <a:lnTo>
                    <a:pt x="403032" y="282"/>
                  </a:lnTo>
                  <a:lnTo>
                    <a:pt x="2016025" y="282"/>
                  </a:lnTo>
                  <a:lnTo>
                    <a:pt x="2016178" y="2995"/>
                  </a:lnTo>
                  <a:lnTo>
                    <a:pt x="2006294" y="182323"/>
                  </a:lnTo>
                  <a:lnTo>
                    <a:pt x="1980877" y="353180"/>
                  </a:lnTo>
                  <a:lnTo>
                    <a:pt x="1934280" y="518387"/>
                  </a:lnTo>
                  <a:lnTo>
                    <a:pt x="1872150" y="673711"/>
                  </a:lnTo>
                  <a:lnTo>
                    <a:pt x="1795901" y="824799"/>
                  </a:lnTo>
                  <a:lnTo>
                    <a:pt x="1704118" y="964590"/>
                  </a:lnTo>
                  <a:lnTo>
                    <a:pt x="1599628" y="1093085"/>
                  </a:lnTo>
                  <a:lnTo>
                    <a:pt x="1483841" y="1211696"/>
                  </a:lnTo>
                  <a:lnTo>
                    <a:pt x="1355346" y="1317599"/>
                  </a:lnTo>
                  <a:lnTo>
                    <a:pt x="1214142" y="1409381"/>
                  </a:lnTo>
                  <a:lnTo>
                    <a:pt x="1067291" y="1485631"/>
                  </a:lnTo>
                  <a:lnTo>
                    <a:pt x="911967" y="1547760"/>
                  </a:lnTo>
                  <a:lnTo>
                    <a:pt x="748171" y="1594357"/>
                  </a:lnTo>
                  <a:lnTo>
                    <a:pt x="577314" y="1621186"/>
                  </a:lnTo>
                  <a:lnTo>
                    <a:pt x="399398" y="1631070"/>
                  </a:lnTo>
                  <a:lnTo>
                    <a:pt x="399398" y="1630409"/>
                  </a:lnTo>
                  <a:lnTo>
                    <a:pt x="308426" y="1620904"/>
                  </a:lnTo>
                  <a:lnTo>
                    <a:pt x="219467" y="1587015"/>
                  </a:lnTo>
                  <a:lnTo>
                    <a:pt x="130509" y="1534770"/>
                  </a:lnTo>
                  <a:lnTo>
                    <a:pt x="48611" y="1465580"/>
                  </a:lnTo>
                  <a:lnTo>
                    <a:pt x="0" y="141089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微軟正黑體" panose="020B0604030504040204" pitchFamily="34" charset="-120"/>
                <a:ea typeface="微軟正黑體" panose="020B0604030504040204" pitchFamily="34" charset="-120"/>
              </a:endParaRPr>
            </a:p>
          </p:txBody>
        </p:sp>
      </p:grpSp>
      <p:cxnSp>
        <p:nvCxnSpPr>
          <p:cNvPr id="14" name="Straight Connector 13">
            <a:extLst>
              <a:ext uri="{FF2B5EF4-FFF2-40B4-BE49-F238E27FC236}">
                <a16:creationId xmlns:a16="http://schemas.microsoft.com/office/drawing/2014/main" id="{57911035-F2EA-48CD-BFF0-C9A50EE969B8}"/>
              </a:ext>
            </a:extLst>
          </p:cNvPr>
          <p:cNvCxnSpPr>
            <a:cxnSpLocks/>
          </p:cNvCxnSpPr>
          <p:nvPr/>
        </p:nvCxnSpPr>
        <p:spPr>
          <a:xfrm flipH="1">
            <a:off x="2719996" y="1790773"/>
            <a:ext cx="1788517" cy="0"/>
          </a:xfrm>
          <a:prstGeom prst="line">
            <a:avLst/>
          </a:prstGeom>
          <a:ln>
            <a:solidFill>
              <a:schemeClr val="accent6"/>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E12A54-AB20-42DC-9D8F-50BCDEC7CA99}"/>
              </a:ext>
            </a:extLst>
          </p:cNvPr>
          <p:cNvCxnSpPr>
            <a:cxnSpLocks/>
          </p:cNvCxnSpPr>
          <p:nvPr/>
        </p:nvCxnSpPr>
        <p:spPr>
          <a:xfrm flipH="1">
            <a:off x="4793225" y="1566961"/>
            <a:ext cx="1658657" cy="0"/>
          </a:xfrm>
          <a:prstGeom prst="line">
            <a:avLst/>
          </a:prstGeom>
          <a:ln>
            <a:solidFill>
              <a:schemeClr val="accent6"/>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EA9A5C-4766-4701-BC22-BC2D8F335CF2}"/>
              </a:ext>
            </a:extLst>
          </p:cNvPr>
          <p:cNvCxnSpPr>
            <a:cxnSpLocks/>
          </p:cNvCxnSpPr>
          <p:nvPr/>
        </p:nvCxnSpPr>
        <p:spPr>
          <a:xfrm flipH="1">
            <a:off x="2681627" y="3065951"/>
            <a:ext cx="1746713" cy="0"/>
          </a:xfrm>
          <a:prstGeom prst="line">
            <a:avLst/>
          </a:prstGeom>
          <a:ln>
            <a:solidFill>
              <a:schemeClr val="accent6"/>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EC9079-5A28-45CF-A308-8607EBB647EA}"/>
              </a:ext>
            </a:extLst>
          </p:cNvPr>
          <p:cNvCxnSpPr>
            <a:cxnSpLocks/>
          </p:cNvCxnSpPr>
          <p:nvPr/>
        </p:nvCxnSpPr>
        <p:spPr>
          <a:xfrm flipH="1">
            <a:off x="4793224" y="2745640"/>
            <a:ext cx="1658658" cy="0"/>
          </a:xfrm>
          <a:prstGeom prst="line">
            <a:avLst/>
          </a:prstGeom>
          <a:ln>
            <a:solidFill>
              <a:schemeClr val="accent6"/>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8E30FEA-D192-411B-A49A-B347B3F860B2}"/>
              </a:ext>
            </a:extLst>
          </p:cNvPr>
          <p:cNvSpPr txBox="1"/>
          <p:nvPr/>
        </p:nvSpPr>
        <p:spPr>
          <a:xfrm>
            <a:off x="420802" y="963652"/>
            <a:ext cx="2208191" cy="553998"/>
          </a:xfrm>
          <a:prstGeom prst="rect">
            <a:avLst/>
          </a:prstGeom>
          <a:noFill/>
        </p:spPr>
        <p:txBody>
          <a:bodyPr wrap="square" rtlCol="0" anchor="b">
            <a:spAutoFit/>
          </a:bodyPr>
          <a:lstStyle/>
          <a:p>
            <a:r>
              <a:rPr lang="vi-VN" altLang="zh-TW" sz="1500" dirty="0">
                <a:solidFill>
                  <a:srgbClr val="D20000"/>
                </a:solidFill>
                <a:latin typeface="Verdana" panose="020B0604030504040204" pitchFamily="34" charset="0"/>
                <a:ea typeface="Verdana" panose="020B0604030504040204" pitchFamily="34" charset="0"/>
              </a:rPr>
              <a:t>Liên tục cải tiến và làm mới công nghệ</a:t>
            </a:r>
            <a:endParaRPr lang="en-IN" altLang="zh-TW" sz="1500" dirty="0">
              <a:solidFill>
                <a:srgbClr val="D20000"/>
              </a:solidFill>
              <a:latin typeface="Verdana" panose="020B0604030504040204" pitchFamily="34" charset="0"/>
              <a:ea typeface="Verdana" panose="020B0604030504040204" pitchFamily="34" charset="0"/>
            </a:endParaRPr>
          </a:p>
        </p:txBody>
      </p:sp>
      <p:sp>
        <p:nvSpPr>
          <p:cNvPr id="86" name="TextBox 85">
            <a:extLst>
              <a:ext uri="{FF2B5EF4-FFF2-40B4-BE49-F238E27FC236}">
                <a16:creationId xmlns:a16="http://schemas.microsoft.com/office/drawing/2014/main" id="{3005E79B-924F-4B98-A506-CE0D9E5A8DAE}"/>
              </a:ext>
            </a:extLst>
          </p:cNvPr>
          <p:cNvSpPr txBox="1"/>
          <p:nvPr/>
        </p:nvSpPr>
        <p:spPr>
          <a:xfrm>
            <a:off x="420802" y="2648665"/>
            <a:ext cx="2557028" cy="553998"/>
          </a:xfrm>
          <a:prstGeom prst="rect">
            <a:avLst/>
          </a:prstGeom>
          <a:noFill/>
        </p:spPr>
        <p:txBody>
          <a:bodyPr wrap="square" rtlCol="0" anchor="b">
            <a:spAutoFit/>
          </a:bodyPr>
          <a:lstStyle/>
          <a:p>
            <a:r>
              <a:rPr lang="en-IN" altLang="zh-TW" sz="1500" dirty="0" err="1">
                <a:solidFill>
                  <a:srgbClr val="E08624"/>
                </a:solidFill>
                <a:latin typeface="Verdana" panose="020B0604030504040204" pitchFamily="34" charset="0"/>
                <a:ea typeface="Verdana" panose="020B0604030504040204" pitchFamily="34" charset="0"/>
              </a:rPr>
              <a:t>Nhiều</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năm</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kinh</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nghiệm</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thiết</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kế</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công</a:t>
            </a:r>
            <a:r>
              <a:rPr lang="en-IN" altLang="zh-TW" sz="1500" dirty="0">
                <a:solidFill>
                  <a:srgbClr val="E08624"/>
                </a:solidFill>
                <a:latin typeface="Verdana" panose="020B0604030504040204" pitchFamily="34" charset="0"/>
                <a:ea typeface="Verdana" panose="020B0604030504040204" pitchFamily="34" charset="0"/>
              </a:rPr>
              <a:t> </a:t>
            </a:r>
            <a:r>
              <a:rPr lang="en-IN" altLang="zh-TW" sz="1500" dirty="0" err="1">
                <a:solidFill>
                  <a:srgbClr val="E08624"/>
                </a:solidFill>
                <a:latin typeface="Verdana" panose="020B0604030504040204" pitchFamily="34" charset="0"/>
                <a:ea typeface="Verdana" panose="020B0604030504040204" pitchFamily="34" charset="0"/>
              </a:rPr>
              <a:t>thức</a:t>
            </a:r>
            <a:endParaRPr lang="en-IN" altLang="zh-TW" sz="1500" dirty="0">
              <a:solidFill>
                <a:srgbClr val="E08624"/>
              </a:solidFill>
              <a:latin typeface="Verdana" panose="020B0604030504040204" pitchFamily="34" charset="0"/>
              <a:ea typeface="Verdana" panose="020B0604030504040204" pitchFamily="34" charset="0"/>
            </a:endParaRPr>
          </a:p>
        </p:txBody>
      </p:sp>
      <p:sp>
        <p:nvSpPr>
          <p:cNvPr id="88" name="TextBox 87">
            <a:extLst>
              <a:ext uri="{FF2B5EF4-FFF2-40B4-BE49-F238E27FC236}">
                <a16:creationId xmlns:a16="http://schemas.microsoft.com/office/drawing/2014/main" id="{3076F87D-937B-4DBA-B568-3ECAAE1E8CAE}"/>
              </a:ext>
            </a:extLst>
          </p:cNvPr>
          <p:cNvSpPr txBox="1"/>
          <p:nvPr/>
        </p:nvSpPr>
        <p:spPr>
          <a:xfrm>
            <a:off x="6575869" y="1174626"/>
            <a:ext cx="2378053" cy="861774"/>
          </a:xfrm>
          <a:prstGeom prst="rect">
            <a:avLst/>
          </a:prstGeom>
          <a:noFill/>
        </p:spPr>
        <p:txBody>
          <a:bodyPr wrap="square" rtlCol="0" anchor="t">
            <a:spAutoFit/>
          </a:bodyPr>
          <a:lstStyle/>
          <a:p>
            <a:pPr>
              <a:lnSpc>
                <a:spcPts val="1500"/>
              </a:lnSpc>
            </a:pPr>
            <a:r>
              <a:rPr lang="vi-VN" altLang="zh-TW" sz="1350" dirty="0">
                <a:solidFill>
                  <a:prstClr val="black">
                    <a:lumMod val="50000"/>
                    <a:lumOff val="50000"/>
                  </a:prstClr>
                </a:solidFill>
                <a:latin typeface="Verdana" panose="020B0604030504040204" pitchFamily="34" charset="0"/>
                <a:ea typeface="Verdana" panose="020B0604030504040204" pitchFamily="34" charset="0"/>
              </a:rPr>
              <a:t>Dây chuyền sản xuất không độc hại và quy trình được tiêu chuẩn hóa.</a:t>
            </a:r>
            <a:endParaRPr lang="en-US" altLang="zh-TW" sz="1350" dirty="0">
              <a:solidFill>
                <a:prstClr val="black">
                  <a:lumMod val="50000"/>
                  <a:lumOff val="50000"/>
                </a:prstClr>
              </a:solidFill>
              <a:latin typeface="Verdana" panose="020B0604030504040204" pitchFamily="34" charset="0"/>
              <a:ea typeface="Verdana" panose="020B0604030504040204" pitchFamily="34" charset="0"/>
            </a:endParaRPr>
          </a:p>
        </p:txBody>
      </p:sp>
      <p:sp>
        <p:nvSpPr>
          <p:cNvPr id="89" name="TextBox 88">
            <a:extLst>
              <a:ext uri="{FF2B5EF4-FFF2-40B4-BE49-F238E27FC236}">
                <a16:creationId xmlns:a16="http://schemas.microsoft.com/office/drawing/2014/main" id="{9445C4E3-4814-4D2A-8285-18FB82BDF496}"/>
              </a:ext>
            </a:extLst>
          </p:cNvPr>
          <p:cNvSpPr txBox="1"/>
          <p:nvPr/>
        </p:nvSpPr>
        <p:spPr>
          <a:xfrm>
            <a:off x="6561764" y="435532"/>
            <a:ext cx="2378054" cy="784830"/>
          </a:xfrm>
          <a:prstGeom prst="rect">
            <a:avLst/>
          </a:prstGeom>
          <a:noFill/>
        </p:spPr>
        <p:txBody>
          <a:bodyPr wrap="square" rtlCol="0" anchor="b">
            <a:spAutoFit/>
          </a:bodyPr>
          <a:lstStyle/>
          <a:p>
            <a:r>
              <a:rPr lang="vi-VN" sz="1500" dirty="0">
                <a:solidFill>
                  <a:srgbClr val="D20000"/>
                </a:solidFill>
                <a:latin typeface="Verdana" panose="020B0604030504040204" pitchFamily="34" charset="0"/>
                <a:ea typeface="Verdana" panose="020B0604030504040204" pitchFamily="34" charset="0"/>
              </a:rPr>
              <a:t>Nhà máy sản xuất thực phẩm bảo vệ sức khỏe chất lượng cao</a:t>
            </a:r>
            <a:endParaRPr lang="en-IN" sz="1500" dirty="0">
              <a:solidFill>
                <a:srgbClr val="D20000"/>
              </a:solidFill>
              <a:latin typeface="Verdana" panose="020B0604030504040204" pitchFamily="34" charset="0"/>
              <a:ea typeface="Verdana" panose="020B0604030504040204" pitchFamily="34" charset="0"/>
            </a:endParaRPr>
          </a:p>
        </p:txBody>
      </p:sp>
      <p:sp>
        <p:nvSpPr>
          <p:cNvPr id="92" name="TextBox 91">
            <a:extLst>
              <a:ext uri="{FF2B5EF4-FFF2-40B4-BE49-F238E27FC236}">
                <a16:creationId xmlns:a16="http://schemas.microsoft.com/office/drawing/2014/main" id="{7E2B47C3-AE67-474A-B806-F577FBAEA564}"/>
              </a:ext>
            </a:extLst>
          </p:cNvPr>
          <p:cNvSpPr txBox="1"/>
          <p:nvPr/>
        </p:nvSpPr>
        <p:spPr>
          <a:xfrm>
            <a:off x="6561056" y="2492110"/>
            <a:ext cx="2378054" cy="1015663"/>
          </a:xfrm>
          <a:prstGeom prst="rect">
            <a:avLst/>
          </a:prstGeom>
          <a:noFill/>
        </p:spPr>
        <p:txBody>
          <a:bodyPr wrap="square" rtlCol="0" anchor="b">
            <a:spAutoFit/>
          </a:bodyPr>
          <a:lstStyle/>
          <a:p>
            <a:r>
              <a:rPr lang="vi-VN" altLang="zh-TW" sz="1500" kern="0" dirty="0">
                <a:solidFill>
                  <a:srgbClr val="E08624"/>
                </a:solidFill>
                <a:latin typeface="Verdana" panose="020B0604030504040204" pitchFamily="34" charset="0"/>
                <a:ea typeface="Verdana" panose="020B0604030504040204" pitchFamily="34" charset="0"/>
                <a:cs typeface="Arial" panose="020B0604020202020204" pitchFamily="34" charset="0"/>
              </a:rPr>
              <a:t>Trung tâm nghiên cứu phát triển sinh học phân tử và nuôi cấy vi sinh</a:t>
            </a:r>
            <a:endParaRPr lang="en-IN" altLang="zh-TW" sz="1500" dirty="0">
              <a:solidFill>
                <a:srgbClr val="E08624"/>
              </a:solidFill>
              <a:latin typeface="Verdana" panose="020B0604030504040204" pitchFamily="34" charset="0"/>
              <a:ea typeface="Verdana" panose="020B0604030504040204" pitchFamily="34" charset="0"/>
            </a:endParaRPr>
          </a:p>
        </p:txBody>
      </p:sp>
      <p:sp>
        <p:nvSpPr>
          <p:cNvPr id="3" name="文字方塊 2">
            <a:extLst>
              <a:ext uri="{FF2B5EF4-FFF2-40B4-BE49-F238E27FC236}">
                <a16:creationId xmlns:a16="http://schemas.microsoft.com/office/drawing/2014/main" id="{958743B2-8B49-4126-B233-F0EF885DE15E}"/>
              </a:ext>
            </a:extLst>
          </p:cNvPr>
          <p:cNvSpPr txBox="1"/>
          <p:nvPr/>
        </p:nvSpPr>
        <p:spPr>
          <a:xfrm>
            <a:off x="457375" y="1490750"/>
            <a:ext cx="2185724" cy="507831"/>
          </a:xfrm>
          <a:prstGeom prst="rect">
            <a:avLst/>
          </a:prstGeom>
          <a:noFill/>
        </p:spPr>
        <p:txBody>
          <a:bodyPr wrap="square" rtlCol="0">
            <a:spAutoFit/>
          </a:bodyPr>
          <a:lstStyle/>
          <a:p>
            <a:r>
              <a:rPr lang="en-US" altLang="zh-TW" sz="1350" b="1" dirty="0">
                <a:solidFill>
                  <a:srgbClr val="D20000"/>
                </a:solidFill>
                <a:latin typeface="Verdana" panose="020B0604030504040204" pitchFamily="34" charset="0"/>
                <a:ea typeface="Verdana" panose="020B0604030504040204" pitchFamily="34" charset="0"/>
              </a:rPr>
              <a:t>20</a:t>
            </a:r>
            <a:r>
              <a:rPr lang="zh-TW" altLang="en-US" sz="1350" b="1" dirty="0">
                <a:solidFill>
                  <a:srgbClr val="D20000"/>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ch</a:t>
            </a:r>
            <a:r>
              <a:rPr lang="vi-VN" altLang="zh-TW" sz="1350" dirty="0">
                <a:solidFill>
                  <a:schemeClr val="tx1">
                    <a:lumMod val="50000"/>
                    <a:lumOff val="50000"/>
                  </a:schemeClr>
                </a:solidFill>
                <a:latin typeface="Verdana" panose="020B0604030504040204" pitchFamily="34" charset="0"/>
                <a:ea typeface="Verdana" panose="020B0604030504040204" pitchFamily="34" charset="0"/>
              </a:rPr>
              <a:t>ươ</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ng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trình</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tài</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trợ</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của</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chính</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phủ</a:t>
            </a:r>
            <a:endParaRPr lang="zh-TW" altLang="en-US" sz="1350" dirty="0">
              <a:solidFill>
                <a:schemeClr val="tx1">
                  <a:lumMod val="50000"/>
                  <a:lumOff val="50000"/>
                </a:schemeClr>
              </a:solidFill>
              <a:latin typeface="Verdana" panose="020B0604030504040204" pitchFamily="34" charset="0"/>
              <a:ea typeface="微軟正黑體" panose="020B0604030504040204" pitchFamily="34" charset="-120"/>
            </a:endParaRPr>
          </a:p>
        </p:txBody>
      </p:sp>
      <p:sp>
        <p:nvSpPr>
          <p:cNvPr id="5" name="文字方塊 4">
            <a:extLst>
              <a:ext uri="{FF2B5EF4-FFF2-40B4-BE49-F238E27FC236}">
                <a16:creationId xmlns:a16="http://schemas.microsoft.com/office/drawing/2014/main" id="{677C109C-9DE4-406C-8328-3B6DC0F75E53}"/>
              </a:ext>
            </a:extLst>
          </p:cNvPr>
          <p:cNvSpPr txBox="1"/>
          <p:nvPr/>
        </p:nvSpPr>
        <p:spPr>
          <a:xfrm>
            <a:off x="418672" y="1964084"/>
            <a:ext cx="2210321" cy="507831"/>
          </a:xfrm>
          <a:prstGeom prst="rect">
            <a:avLst/>
          </a:prstGeom>
          <a:noFill/>
        </p:spPr>
        <p:txBody>
          <a:bodyPr wrap="square" rtlCol="0">
            <a:spAutoFit/>
          </a:bodyPr>
          <a:lstStyle/>
          <a:p>
            <a:r>
              <a:rPr lang="en-US" altLang="zh-TW" sz="1350" b="1" dirty="0">
                <a:solidFill>
                  <a:srgbClr val="D20000"/>
                </a:solidFill>
                <a:latin typeface="Verdana" panose="020B0604030504040204" pitchFamily="34" charset="0"/>
                <a:ea typeface="Verdana" panose="020B0604030504040204" pitchFamily="34" charset="0"/>
              </a:rPr>
              <a:t>5</a:t>
            </a:r>
            <a:r>
              <a:rPr lang="zh-TW" altLang="en-US" sz="1350" b="1" dirty="0">
                <a:solidFill>
                  <a:srgbClr val="D20000"/>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bằng</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sáng</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chế</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Trung</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Hoa</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Dân</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Quốc</a:t>
            </a:r>
            <a:endParaRPr lang="zh-TW" altLang="en-US" sz="1350" dirty="0">
              <a:solidFill>
                <a:schemeClr val="tx1">
                  <a:lumMod val="50000"/>
                  <a:lumOff val="50000"/>
                </a:schemeClr>
              </a:solidFill>
              <a:latin typeface="Verdana" panose="020B0604030504040204" pitchFamily="34" charset="0"/>
              <a:ea typeface="微軟正黑體" panose="020B0604030504040204" pitchFamily="34" charset="-120"/>
            </a:endParaRPr>
          </a:p>
        </p:txBody>
      </p:sp>
      <p:sp>
        <p:nvSpPr>
          <p:cNvPr id="6" name="文字方塊 5">
            <a:extLst>
              <a:ext uri="{FF2B5EF4-FFF2-40B4-BE49-F238E27FC236}">
                <a16:creationId xmlns:a16="http://schemas.microsoft.com/office/drawing/2014/main" id="{7704EB0B-31E8-458B-9A59-3CB334BAC147}"/>
              </a:ext>
            </a:extLst>
          </p:cNvPr>
          <p:cNvSpPr txBox="1"/>
          <p:nvPr/>
        </p:nvSpPr>
        <p:spPr>
          <a:xfrm>
            <a:off x="418672" y="3204024"/>
            <a:ext cx="2557028" cy="1000274"/>
          </a:xfrm>
          <a:prstGeom prst="rect">
            <a:avLst/>
          </a:prstGeom>
          <a:noFill/>
        </p:spPr>
        <p:txBody>
          <a:bodyPr wrap="square" rtlCol="0">
            <a:spAutoFit/>
          </a:bodyPr>
          <a:lstStyle/>
          <a:p>
            <a:pPr>
              <a:spcBef>
                <a:spcPts val="600"/>
              </a:spcBef>
            </a:pPr>
            <a:r>
              <a:rPr lang="en-US" altLang="zh-TW" sz="1350" b="1" dirty="0">
                <a:solidFill>
                  <a:srgbClr val="FFA85B"/>
                </a:solidFill>
                <a:latin typeface="Verdana" panose="020B0604030504040204" pitchFamily="34" charset="0"/>
                <a:ea typeface="Verdana" panose="020B0604030504040204" pitchFamily="34" charset="0"/>
              </a:rPr>
              <a:t>30</a:t>
            </a:r>
            <a:r>
              <a:rPr lang="zh-TW" altLang="en-US" sz="1350" b="1"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năm</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phát</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triển</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sản</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phẩm</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chuyên</a:t>
            </a:r>
            <a:r>
              <a:rPr lang="en-US" altLang="zh-TW" sz="1350" dirty="0">
                <a:solidFill>
                  <a:schemeClr val="tx1">
                    <a:lumMod val="50000"/>
                    <a:lumOff val="50000"/>
                  </a:schemeClr>
                </a:solidFill>
                <a:latin typeface="Verdana" panose="020B0604030504040204" pitchFamily="34" charset="0"/>
                <a:ea typeface="Verdana" panose="020B0604030504040204" pitchFamily="34" charset="0"/>
              </a:rPr>
              <a:t> </a:t>
            </a:r>
            <a:r>
              <a:rPr lang="en-US" altLang="zh-TW" sz="1350" dirty="0" err="1">
                <a:solidFill>
                  <a:schemeClr val="tx1">
                    <a:lumMod val="50000"/>
                    <a:lumOff val="50000"/>
                  </a:schemeClr>
                </a:solidFill>
                <a:latin typeface="Verdana" panose="020B0604030504040204" pitchFamily="34" charset="0"/>
                <a:ea typeface="Verdana" panose="020B0604030504040204" pitchFamily="34" charset="0"/>
              </a:rPr>
              <a:t>nghiệp</a:t>
            </a:r>
            <a:endParaRPr lang="en-US" altLang="zh-TW" sz="1350" dirty="0">
              <a:solidFill>
                <a:schemeClr val="tx1">
                  <a:lumMod val="50000"/>
                  <a:lumOff val="50000"/>
                </a:schemeClr>
              </a:solidFill>
              <a:latin typeface="Verdana" panose="020B0604030504040204" pitchFamily="34" charset="0"/>
              <a:ea typeface="Verdana" panose="020B0604030504040204" pitchFamily="34" charset="0"/>
            </a:endParaRPr>
          </a:p>
          <a:p>
            <a:pPr>
              <a:spcBef>
                <a:spcPts val="600"/>
              </a:spcBef>
            </a:pPr>
            <a:r>
              <a:rPr lang="en-US" altLang="zh-TW" sz="1350" b="1" dirty="0">
                <a:solidFill>
                  <a:srgbClr val="FFA85B"/>
                </a:solidFill>
                <a:latin typeface="Verdana" panose="020B0604030504040204" pitchFamily="34" charset="0"/>
                <a:ea typeface="Verdana" panose="020B0604030504040204" pitchFamily="34" charset="0"/>
              </a:rPr>
              <a:t>17</a:t>
            </a:r>
            <a:r>
              <a:rPr lang="zh-TW" altLang="en-US" sz="1350" b="1"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năm</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kinh</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nghiệm</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xây</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dựng</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và</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thiết</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kế</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công</a:t>
            </a:r>
            <a:r>
              <a:rPr lang="en-US" altLang="zh-TW" sz="1350" dirty="0">
                <a:solidFill>
                  <a:schemeClr val="tx1">
                    <a:lumMod val="50000"/>
                    <a:lumOff val="50000"/>
                  </a:schemeClr>
                </a:solidFill>
                <a:latin typeface="Verdana" panose="020B0604030504040204" pitchFamily="34" charset="0"/>
                <a:ea typeface="微軟正黑體" panose="020B0604030504040204" pitchFamily="34" charset="-120"/>
              </a:rPr>
              <a:t> </a:t>
            </a:r>
            <a:r>
              <a:rPr lang="en-US" altLang="zh-TW" sz="1350" dirty="0" err="1">
                <a:solidFill>
                  <a:schemeClr val="tx1">
                    <a:lumMod val="50000"/>
                    <a:lumOff val="50000"/>
                  </a:schemeClr>
                </a:solidFill>
                <a:latin typeface="Verdana" panose="020B0604030504040204" pitchFamily="34" charset="0"/>
                <a:ea typeface="微軟正黑體" panose="020B0604030504040204" pitchFamily="34" charset="-120"/>
              </a:rPr>
              <a:t>thức</a:t>
            </a:r>
            <a:endParaRPr lang="zh-TW" altLang="en-US" sz="1350" dirty="0">
              <a:solidFill>
                <a:schemeClr val="tx1">
                  <a:lumMod val="50000"/>
                  <a:lumOff val="50000"/>
                </a:schemeClr>
              </a:solidFill>
              <a:latin typeface="Verdana" panose="020B0604030504040204" pitchFamily="34" charset="0"/>
              <a:ea typeface="微軟正黑體" panose="020B0604030504040204" pitchFamily="34" charset="-120"/>
            </a:endParaRPr>
          </a:p>
        </p:txBody>
      </p:sp>
      <p:sp>
        <p:nvSpPr>
          <p:cNvPr id="7" name="TextBox 87">
            <a:extLst>
              <a:ext uri="{FF2B5EF4-FFF2-40B4-BE49-F238E27FC236}">
                <a16:creationId xmlns:a16="http://schemas.microsoft.com/office/drawing/2014/main" id="{0C196DFB-FE93-40E0-A59D-E1F80E6336F6}"/>
              </a:ext>
            </a:extLst>
          </p:cNvPr>
          <p:cNvSpPr txBox="1"/>
          <p:nvPr/>
        </p:nvSpPr>
        <p:spPr>
          <a:xfrm>
            <a:off x="6575869" y="2017600"/>
            <a:ext cx="2403508" cy="477054"/>
          </a:xfrm>
          <a:prstGeom prst="rect">
            <a:avLst/>
          </a:prstGeom>
          <a:noFill/>
        </p:spPr>
        <p:txBody>
          <a:bodyPr wrap="square" rtlCol="0" anchor="t">
            <a:spAutoFit/>
          </a:bodyPr>
          <a:lstStyle/>
          <a:p>
            <a:pPr>
              <a:lnSpc>
                <a:spcPts val="1500"/>
              </a:lnSpc>
            </a:pPr>
            <a:r>
              <a:rPr lang="vi-VN" altLang="zh-TW" sz="1350" dirty="0">
                <a:solidFill>
                  <a:prstClr val="black">
                    <a:lumMod val="50000"/>
                    <a:lumOff val="50000"/>
                  </a:prstClr>
                </a:solidFill>
                <a:latin typeface="Verdana" panose="020B0604030504040204" pitchFamily="34" charset="0"/>
                <a:ea typeface="Verdana" panose="020B0604030504040204" pitchFamily="34" charset="0"/>
              </a:rPr>
              <a:t>Nhà máy sản xuất với công nghệ 4.0</a:t>
            </a:r>
            <a:endParaRPr lang="en-US" altLang="zh-TW" sz="1350" dirty="0">
              <a:solidFill>
                <a:prstClr val="black">
                  <a:lumMod val="50000"/>
                  <a:lumOff val="50000"/>
                </a:prstClr>
              </a:solidFill>
              <a:latin typeface="Verdana" panose="020B0604030504040204" pitchFamily="34" charset="0"/>
              <a:ea typeface="Verdana" panose="020B0604030504040204" pitchFamily="34" charset="0"/>
            </a:endParaRPr>
          </a:p>
        </p:txBody>
      </p:sp>
      <p:sp>
        <p:nvSpPr>
          <p:cNvPr id="9" name="TextBox 87">
            <a:extLst>
              <a:ext uri="{FF2B5EF4-FFF2-40B4-BE49-F238E27FC236}">
                <a16:creationId xmlns:a16="http://schemas.microsoft.com/office/drawing/2014/main" id="{47FBC8DB-35F3-4EC1-9D23-7841098AA45E}"/>
              </a:ext>
            </a:extLst>
          </p:cNvPr>
          <p:cNvSpPr txBox="1"/>
          <p:nvPr/>
        </p:nvSpPr>
        <p:spPr>
          <a:xfrm>
            <a:off x="6561764" y="3479088"/>
            <a:ext cx="2378052" cy="669414"/>
          </a:xfrm>
          <a:prstGeom prst="rect">
            <a:avLst/>
          </a:prstGeom>
          <a:noFill/>
        </p:spPr>
        <p:txBody>
          <a:bodyPr wrap="square" rtlCol="0" anchor="t">
            <a:spAutoFit/>
          </a:bodyPr>
          <a:lstStyle/>
          <a:p>
            <a:pPr>
              <a:lnSpc>
                <a:spcPts val="1500"/>
              </a:lnSpc>
            </a:pPr>
            <a:r>
              <a:rPr lang="vi-VN" altLang="zh-TW" sz="1350" dirty="0">
                <a:solidFill>
                  <a:prstClr val="black">
                    <a:lumMod val="50000"/>
                    <a:lumOff val="50000"/>
                  </a:prstClr>
                </a:solidFill>
                <a:latin typeface="Verdana" panose="020B0604030504040204" pitchFamily="34" charset="0"/>
                <a:ea typeface="Verdana" panose="020B0604030504040204" pitchFamily="34" charset="0"/>
              </a:rPr>
              <a:t>Tích hợp phòng thí nghiệm thử nghiệm / lên men / nghiên cứu gene</a:t>
            </a:r>
            <a:endParaRPr lang="en-US" altLang="zh-TW" sz="1350" dirty="0">
              <a:solidFill>
                <a:prstClr val="black">
                  <a:lumMod val="50000"/>
                  <a:lumOff val="50000"/>
                </a:prstClr>
              </a:solidFill>
              <a:latin typeface="Verdana" panose="020B0604030504040204" pitchFamily="34" charset="0"/>
              <a:ea typeface="Verdana" panose="020B0604030504040204" pitchFamily="34" charset="0"/>
            </a:endParaRPr>
          </a:p>
        </p:txBody>
      </p:sp>
      <p:sp>
        <p:nvSpPr>
          <p:cNvPr id="10" name="TextBox 87">
            <a:extLst>
              <a:ext uri="{FF2B5EF4-FFF2-40B4-BE49-F238E27FC236}">
                <a16:creationId xmlns:a16="http://schemas.microsoft.com/office/drawing/2014/main" id="{DCDF5720-5A65-4F2D-9C91-41E3892E6F3D}"/>
              </a:ext>
            </a:extLst>
          </p:cNvPr>
          <p:cNvSpPr txBox="1"/>
          <p:nvPr/>
        </p:nvSpPr>
        <p:spPr>
          <a:xfrm>
            <a:off x="6563231" y="4148502"/>
            <a:ext cx="2162097" cy="669414"/>
          </a:xfrm>
          <a:prstGeom prst="rect">
            <a:avLst/>
          </a:prstGeom>
          <a:noFill/>
        </p:spPr>
        <p:txBody>
          <a:bodyPr wrap="square" rtlCol="0" anchor="t">
            <a:spAutoFit/>
          </a:bodyPr>
          <a:lstStyle/>
          <a:p>
            <a:pPr>
              <a:lnSpc>
                <a:spcPts val="1500"/>
              </a:lnSpc>
            </a:pPr>
            <a:r>
              <a:rPr lang="vi-VN" altLang="zh-TW" sz="1350" dirty="0">
                <a:solidFill>
                  <a:prstClr val="black">
                    <a:lumMod val="50000"/>
                    <a:lumOff val="50000"/>
                  </a:prstClr>
                </a:solidFill>
                <a:latin typeface="Verdana" panose="020B0604030504040204" pitchFamily="34" charset="0"/>
                <a:ea typeface="Verdana" panose="020B0604030504040204" pitchFamily="34" charset="0"/>
              </a:rPr>
              <a:t>Điều kiện nuôi cấy vi sinh và tối ưu hóa môi trường bên trong</a:t>
            </a:r>
            <a:endParaRPr lang="en-US" altLang="zh-TW" sz="1350" dirty="0">
              <a:solidFill>
                <a:prstClr val="black">
                  <a:lumMod val="50000"/>
                  <a:lumOff val="50000"/>
                </a:prstClr>
              </a:solidFill>
              <a:latin typeface="Verdana" panose="020B0604030504040204" pitchFamily="34" charset="0"/>
              <a:ea typeface="Verdana" panose="020B0604030504040204" pitchFamily="34" charset="0"/>
            </a:endParaRPr>
          </a:p>
        </p:txBody>
      </p:sp>
      <p:sp>
        <p:nvSpPr>
          <p:cNvPr id="40" name="Title 52">
            <a:extLst>
              <a:ext uri="{FF2B5EF4-FFF2-40B4-BE49-F238E27FC236}">
                <a16:creationId xmlns:a16="http://schemas.microsoft.com/office/drawing/2014/main" id="{F7EE7499-3DB1-4F81-865F-3A3AC0528F2C}"/>
              </a:ext>
            </a:extLst>
          </p:cNvPr>
          <p:cNvSpPr>
            <a:spLocks noGrp="1"/>
          </p:cNvSpPr>
          <p:nvPr>
            <p:ph type="title"/>
          </p:nvPr>
        </p:nvSpPr>
        <p:spPr>
          <a:xfrm>
            <a:off x="457200" y="326430"/>
            <a:ext cx="8229600" cy="533146"/>
          </a:xfrm>
        </p:spPr>
        <p:txBody>
          <a:bodyPr>
            <a:scene3d>
              <a:camera prst="orthographicFront"/>
              <a:lightRig rig="soft" dir="t">
                <a:rot lat="0" lon="0" rev="15600000"/>
              </a:lightRig>
            </a:scene3d>
            <a:sp3d extrusionH="57150" prstMaterial="softEdge">
              <a:bevelT w="25400" h="38100"/>
            </a:sp3d>
          </a:bodyPr>
          <a:lstStyle/>
          <a:p>
            <a:r>
              <a:rPr lang="vi-VN" sz="3600" b="1" dirty="0">
                <a:ln/>
                <a:solidFill>
                  <a:schemeClr val="accent4"/>
                </a:solidFill>
                <a:latin typeface="Verdana" panose="020B0604030504040204" pitchFamily="34" charset="0"/>
                <a:ea typeface="Verdana" panose="020B0604030504040204" pitchFamily="34" charset="0"/>
              </a:rPr>
              <a:t>Giá trị cốt lõi</a:t>
            </a:r>
            <a:endParaRPr lang="en-IN" sz="3600" b="1" dirty="0">
              <a:ln/>
              <a:solidFill>
                <a:schemeClr val="accent4"/>
              </a:solidFill>
              <a:latin typeface="Verdana" panose="020B0604030504040204" pitchFamily="34" charset="0"/>
              <a:ea typeface="Verdana" panose="020B0604030504040204" pitchFamily="34" charset="0"/>
            </a:endParaRPr>
          </a:p>
        </p:txBody>
      </p:sp>
      <p:pic>
        <p:nvPicPr>
          <p:cNvPr id="30" name="Picture 29">
            <a:extLst>
              <a:ext uri="{FF2B5EF4-FFF2-40B4-BE49-F238E27FC236}">
                <a16:creationId xmlns:a16="http://schemas.microsoft.com/office/drawing/2014/main" id="{77EF9680-E1BE-4A54-8CF1-DC68A2B56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1" y="5701"/>
            <a:ext cx="939181" cy="765630"/>
          </a:xfrm>
          <a:prstGeom prst="rect">
            <a:avLst/>
          </a:prstGeom>
        </p:spPr>
      </p:pic>
    </p:spTree>
    <p:extLst>
      <p:ext uri="{BB962C8B-B14F-4D97-AF65-F5344CB8AC3E}">
        <p14:creationId xmlns:p14="http://schemas.microsoft.com/office/powerpoint/2010/main" val="177000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358107C7-3BC8-42BD-9265-87FD2CCC69AC}"/>
              </a:ext>
            </a:extLst>
          </p:cNvPr>
          <p:cNvGrpSpPr/>
          <p:nvPr/>
        </p:nvGrpSpPr>
        <p:grpSpPr>
          <a:xfrm>
            <a:off x="2446305" y="3034188"/>
            <a:ext cx="4438611" cy="2141277"/>
            <a:chOff x="1445134" y="2255788"/>
            <a:chExt cx="9298556" cy="4617831"/>
          </a:xfrm>
        </p:grpSpPr>
        <p:grpSp>
          <p:nvGrpSpPr>
            <p:cNvPr id="33" name="Group 32">
              <a:extLst>
                <a:ext uri="{FF2B5EF4-FFF2-40B4-BE49-F238E27FC236}">
                  <a16:creationId xmlns:a16="http://schemas.microsoft.com/office/drawing/2014/main" id="{1E507919-0BFC-45A5-ABBF-395BB33BF7C5}"/>
                </a:ext>
              </a:extLst>
            </p:cNvPr>
            <p:cNvGrpSpPr/>
            <p:nvPr/>
          </p:nvGrpSpPr>
          <p:grpSpPr>
            <a:xfrm>
              <a:off x="5662364" y="2255788"/>
              <a:ext cx="963837" cy="1575888"/>
              <a:chOff x="5788026" y="117476"/>
              <a:chExt cx="5127625" cy="8383742"/>
            </a:xfrm>
          </p:grpSpPr>
          <p:sp>
            <p:nvSpPr>
              <p:cNvPr id="28" name="Freeform 5">
                <a:extLst>
                  <a:ext uri="{FF2B5EF4-FFF2-40B4-BE49-F238E27FC236}">
                    <a16:creationId xmlns:a16="http://schemas.microsoft.com/office/drawing/2014/main" id="{A5124497-7D9A-408B-96E2-EA6BAC803FF5}"/>
                  </a:ext>
                </a:extLst>
              </p:cNvPr>
              <p:cNvSpPr>
                <a:spLocks/>
              </p:cNvSpPr>
              <p:nvPr/>
            </p:nvSpPr>
            <p:spPr bwMode="auto">
              <a:xfrm>
                <a:off x="8001001" y="1674813"/>
                <a:ext cx="2914650" cy="1882775"/>
              </a:xfrm>
              <a:custGeom>
                <a:avLst/>
                <a:gdLst>
                  <a:gd name="T0" fmla="*/ 1836 w 1836"/>
                  <a:gd name="T1" fmla="*/ 0 h 1186"/>
                  <a:gd name="T2" fmla="*/ 1240 w 1836"/>
                  <a:gd name="T3" fmla="*/ 594 h 1186"/>
                  <a:gd name="T4" fmla="*/ 1836 w 1836"/>
                  <a:gd name="T5" fmla="*/ 1186 h 1186"/>
                  <a:gd name="T6" fmla="*/ 645 w 1836"/>
                  <a:gd name="T7" fmla="*/ 1186 h 1186"/>
                  <a:gd name="T8" fmla="*/ 645 w 1836"/>
                  <a:gd name="T9" fmla="*/ 840 h 1186"/>
                  <a:gd name="T10" fmla="*/ 0 w 1836"/>
                  <a:gd name="T11" fmla="*/ 15 h 1186"/>
                  <a:gd name="T12" fmla="*/ 1836 w 1836"/>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1836" h="1186">
                    <a:moveTo>
                      <a:pt x="1836" y="0"/>
                    </a:moveTo>
                    <a:lnTo>
                      <a:pt x="1240" y="594"/>
                    </a:lnTo>
                    <a:lnTo>
                      <a:pt x="1836" y="1186"/>
                    </a:lnTo>
                    <a:lnTo>
                      <a:pt x="645" y="1186"/>
                    </a:lnTo>
                    <a:lnTo>
                      <a:pt x="645" y="840"/>
                    </a:lnTo>
                    <a:lnTo>
                      <a:pt x="0" y="15"/>
                    </a:lnTo>
                    <a:lnTo>
                      <a:pt x="1836"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29" name="Freeform 6">
                <a:extLst>
                  <a:ext uri="{FF2B5EF4-FFF2-40B4-BE49-F238E27FC236}">
                    <a16:creationId xmlns:a16="http://schemas.microsoft.com/office/drawing/2014/main" id="{18287AA1-A255-4CAC-A7E8-2FCDA94C9A7B}"/>
                  </a:ext>
                </a:extLst>
              </p:cNvPr>
              <p:cNvSpPr>
                <a:spLocks/>
              </p:cNvSpPr>
              <p:nvPr/>
            </p:nvSpPr>
            <p:spPr bwMode="auto">
              <a:xfrm>
                <a:off x="6015038" y="573088"/>
                <a:ext cx="3009900" cy="2435225"/>
              </a:xfrm>
              <a:custGeom>
                <a:avLst/>
                <a:gdLst>
                  <a:gd name="T0" fmla="*/ 1896 w 1896"/>
                  <a:gd name="T1" fmla="*/ 709 h 1534"/>
                  <a:gd name="T2" fmla="*/ 1896 w 1896"/>
                  <a:gd name="T3" fmla="*/ 1534 h 1534"/>
                  <a:gd name="T4" fmla="*/ 0 w 1896"/>
                  <a:gd name="T5" fmla="*/ 1534 h 1534"/>
                  <a:gd name="T6" fmla="*/ 0 w 1896"/>
                  <a:gd name="T7" fmla="*/ 0 h 1534"/>
                  <a:gd name="T8" fmla="*/ 1896 w 1896"/>
                  <a:gd name="T9" fmla="*/ 0 h 1534"/>
                  <a:gd name="T10" fmla="*/ 1896 w 1896"/>
                  <a:gd name="T11" fmla="*/ 709 h 1534"/>
                </a:gdLst>
                <a:ahLst/>
                <a:cxnLst>
                  <a:cxn ang="0">
                    <a:pos x="T0" y="T1"/>
                  </a:cxn>
                  <a:cxn ang="0">
                    <a:pos x="T2" y="T3"/>
                  </a:cxn>
                  <a:cxn ang="0">
                    <a:pos x="T4" y="T5"/>
                  </a:cxn>
                  <a:cxn ang="0">
                    <a:pos x="T6" y="T7"/>
                  </a:cxn>
                  <a:cxn ang="0">
                    <a:pos x="T8" y="T9"/>
                  </a:cxn>
                  <a:cxn ang="0">
                    <a:pos x="T10" y="T11"/>
                  </a:cxn>
                </a:cxnLst>
                <a:rect l="0" t="0" r="r" b="b"/>
                <a:pathLst>
                  <a:path w="1896" h="1534">
                    <a:moveTo>
                      <a:pt x="1896" y="709"/>
                    </a:moveTo>
                    <a:lnTo>
                      <a:pt x="1896" y="1534"/>
                    </a:lnTo>
                    <a:lnTo>
                      <a:pt x="0" y="1534"/>
                    </a:lnTo>
                    <a:lnTo>
                      <a:pt x="0" y="0"/>
                    </a:lnTo>
                    <a:lnTo>
                      <a:pt x="1896" y="0"/>
                    </a:lnTo>
                    <a:lnTo>
                      <a:pt x="1896" y="70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30" name="Freeform 7">
                <a:extLst>
                  <a:ext uri="{FF2B5EF4-FFF2-40B4-BE49-F238E27FC236}">
                    <a16:creationId xmlns:a16="http://schemas.microsoft.com/office/drawing/2014/main" id="{1AD9D742-CCDB-4BBB-99C0-144437616B2C}"/>
                  </a:ext>
                </a:extLst>
              </p:cNvPr>
              <p:cNvSpPr>
                <a:spLocks/>
              </p:cNvSpPr>
              <p:nvPr/>
            </p:nvSpPr>
            <p:spPr bwMode="auto">
              <a:xfrm>
                <a:off x="5788026" y="943498"/>
                <a:ext cx="455611" cy="7557720"/>
              </a:xfrm>
              <a:custGeom>
                <a:avLst/>
                <a:gdLst>
                  <a:gd name="T0" fmla="*/ 287 w 287"/>
                  <a:gd name="T1" fmla="*/ 0 h 1616"/>
                  <a:gd name="T2" fmla="*/ 287 w 287"/>
                  <a:gd name="T3" fmla="*/ 1616 h 1616"/>
                  <a:gd name="T4" fmla="*/ 0 w 287"/>
                  <a:gd name="T5" fmla="*/ 1616 h 1616"/>
                  <a:gd name="T6" fmla="*/ 0 w 287"/>
                  <a:gd name="T7" fmla="*/ 215 h 1616"/>
                  <a:gd name="T8" fmla="*/ 287 w 287"/>
                  <a:gd name="T9" fmla="*/ 0 h 1616"/>
                </a:gdLst>
                <a:ahLst/>
                <a:cxnLst>
                  <a:cxn ang="0">
                    <a:pos x="T0" y="T1"/>
                  </a:cxn>
                  <a:cxn ang="0">
                    <a:pos x="T2" y="T3"/>
                  </a:cxn>
                  <a:cxn ang="0">
                    <a:pos x="T4" y="T5"/>
                  </a:cxn>
                  <a:cxn ang="0">
                    <a:pos x="T6" y="T7"/>
                  </a:cxn>
                  <a:cxn ang="0">
                    <a:pos x="T8" y="T9"/>
                  </a:cxn>
                </a:cxnLst>
                <a:rect l="0" t="0" r="r" b="b"/>
                <a:pathLst>
                  <a:path w="287" h="1616">
                    <a:moveTo>
                      <a:pt x="287" y="0"/>
                    </a:moveTo>
                    <a:lnTo>
                      <a:pt x="287" y="1616"/>
                    </a:lnTo>
                    <a:lnTo>
                      <a:pt x="0" y="1616"/>
                    </a:lnTo>
                    <a:lnTo>
                      <a:pt x="0" y="215"/>
                    </a:lnTo>
                    <a:lnTo>
                      <a:pt x="2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31" name="Freeform 8">
                <a:extLst>
                  <a:ext uri="{FF2B5EF4-FFF2-40B4-BE49-F238E27FC236}">
                    <a16:creationId xmlns:a16="http://schemas.microsoft.com/office/drawing/2014/main" id="{525D4834-A32C-41C3-9FFB-9FCFEAC5376C}"/>
                  </a:ext>
                </a:extLst>
              </p:cNvPr>
              <p:cNvSpPr>
                <a:spLocks/>
              </p:cNvSpPr>
              <p:nvPr/>
            </p:nvSpPr>
            <p:spPr bwMode="auto">
              <a:xfrm>
                <a:off x="5788026" y="117476"/>
                <a:ext cx="455613" cy="796925"/>
              </a:xfrm>
              <a:custGeom>
                <a:avLst/>
                <a:gdLst>
                  <a:gd name="T0" fmla="*/ 212 w 212"/>
                  <a:gd name="T1" fmla="*/ 37 h 371"/>
                  <a:gd name="T2" fmla="*/ 212 w 212"/>
                  <a:gd name="T3" fmla="*/ 371 h 371"/>
                  <a:gd name="T4" fmla="*/ 0 w 212"/>
                  <a:gd name="T5" fmla="*/ 212 h 371"/>
                  <a:gd name="T6" fmla="*/ 0 w 212"/>
                  <a:gd name="T7" fmla="*/ 37 h 371"/>
                  <a:gd name="T8" fmla="*/ 37 w 212"/>
                  <a:gd name="T9" fmla="*/ 0 h 371"/>
                  <a:gd name="T10" fmla="*/ 175 w 212"/>
                  <a:gd name="T11" fmla="*/ 0 h 371"/>
                  <a:gd name="T12" fmla="*/ 212 w 212"/>
                  <a:gd name="T13" fmla="*/ 37 h 371"/>
                </a:gdLst>
                <a:ahLst/>
                <a:cxnLst>
                  <a:cxn ang="0">
                    <a:pos x="T0" y="T1"/>
                  </a:cxn>
                  <a:cxn ang="0">
                    <a:pos x="T2" y="T3"/>
                  </a:cxn>
                  <a:cxn ang="0">
                    <a:pos x="T4" y="T5"/>
                  </a:cxn>
                  <a:cxn ang="0">
                    <a:pos x="T6" y="T7"/>
                  </a:cxn>
                  <a:cxn ang="0">
                    <a:pos x="T8" y="T9"/>
                  </a:cxn>
                  <a:cxn ang="0">
                    <a:pos x="T10" y="T11"/>
                  </a:cxn>
                  <a:cxn ang="0">
                    <a:pos x="T12" y="T13"/>
                  </a:cxn>
                </a:cxnLst>
                <a:rect l="0" t="0" r="r" b="b"/>
                <a:pathLst>
                  <a:path w="212" h="371">
                    <a:moveTo>
                      <a:pt x="212" y="37"/>
                    </a:moveTo>
                    <a:cubicBezTo>
                      <a:pt x="212" y="371"/>
                      <a:pt x="212" y="371"/>
                      <a:pt x="212" y="371"/>
                    </a:cubicBezTo>
                    <a:cubicBezTo>
                      <a:pt x="0" y="212"/>
                      <a:pt x="0" y="212"/>
                      <a:pt x="0" y="212"/>
                    </a:cubicBezTo>
                    <a:cubicBezTo>
                      <a:pt x="0" y="37"/>
                      <a:pt x="0" y="37"/>
                      <a:pt x="0" y="37"/>
                    </a:cubicBezTo>
                    <a:cubicBezTo>
                      <a:pt x="0" y="17"/>
                      <a:pt x="17" y="0"/>
                      <a:pt x="37" y="0"/>
                    </a:cubicBezTo>
                    <a:cubicBezTo>
                      <a:pt x="175" y="0"/>
                      <a:pt x="175" y="0"/>
                      <a:pt x="175" y="0"/>
                    </a:cubicBezTo>
                    <a:cubicBezTo>
                      <a:pt x="195" y="0"/>
                      <a:pt x="212" y="17"/>
                      <a:pt x="212" y="3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32" name="Rectangle 9">
                <a:extLst>
                  <a:ext uri="{FF2B5EF4-FFF2-40B4-BE49-F238E27FC236}">
                    <a16:creationId xmlns:a16="http://schemas.microsoft.com/office/drawing/2014/main" id="{F987D6BA-4CA3-4007-BCBE-BA6A0092C143}"/>
                  </a:ext>
                </a:extLst>
              </p:cNvPr>
              <p:cNvSpPr>
                <a:spLocks noChangeArrowheads="1"/>
              </p:cNvSpPr>
              <p:nvPr/>
            </p:nvSpPr>
            <p:spPr bwMode="auto">
              <a:xfrm>
                <a:off x="5788026" y="573088"/>
                <a:ext cx="455613" cy="2435225"/>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grpSp>
        <p:grpSp>
          <p:nvGrpSpPr>
            <p:cNvPr id="24" name="Group 23">
              <a:extLst>
                <a:ext uri="{FF2B5EF4-FFF2-40B4-BE49-F238E27FC236}">
                  <a16:creationId xmlns:a16="http://schemas.microsoft.com/office/drawing/2014/main" id="{117C76BD-114E-4E43-AAB2-F92B64A552FE}"/>
                </a:ext>
              </a:extLst>
            </p:cNvPr>
            <p:cNvGrpSpPr/>
            <p:nvPr/>
          </p:nvGrpSpPr>
          <p:grpSpPr>
            <a:xfrm>
              <a:off x="1445134" y="3719873"/>
              <a:ext cx="9298556" cy="3153746"/>
              <a:chOff x="1338595" y="3719873"/>
              <a:chExt cx="9298556" cy="3153746"/>
            </a:xfrm>
          </p:grpSpPr>
          <p:grpSp>
            <p:nvGrpSpPr>
              <p:cNvPr id="4" name="Group 3">
                <a:extLst>
                  <a:ext uri="{FF2B5EF4-FFF2-40B4-BE49-F238E27FC236}">
                    <a16:creationId xmlns:a16="http://schemas.microsoft.com/office/drawing/2014/main" id="{564CA6FD-F294-4301-A399-2EC31BB5CED5}"/>
                  </a:ext>
                </a:extLst>
              </p:cNvPr>
              <p:cNvGrpSpPr/>
              <p:nvPr/>
            </p:nvGrpSpPr>
            <p:grpSpPr>
              <a:xfrm>
                <a:off x="3502124" y="3719873"/>
                <a:ext cx="7050290" cy="3153746"/>
                <a:chOff x="2005012" y="2784475"/>
                <a:chExt cx="5334001" cy="2386013"/>
              </a:xfrm>
            </p:grpSpPr>
            <p:sp>
              <p:nvSpPr>
                <p:cNvPr id="11" name="Freeform 5">
                  <a:extLst>
                    <a:ext uri="{FF2B5EF4-FFF2-40B4-BE49-F238E27FC236}">
                      <a16:creationId xmlns:a16="http://schemas.microsoft.com/office/drawing/2014/main" id="{99E55D58-1C21-49BA-8C5F-6174711DA11B}"/>
                    </a:ext>
                  </a:extLst>
                </p:cNvPr>
                <p:cNvSpPr>
                  <a:spLocks/>
                </p:cNvSpPr>
                <p:nvPr/>
              </p:nvSpPr>
              <p:spPr bwMode="auto">
                <a:xfrm>
                  <a:off x="2005012" y="2784475"/>
                  <a:ext cx="5154613" cy="2386013"/>
                </a:xfrm>
                <a:custGeom>
                  <a:avLst/>
                  <a:gdLst>
                    <a:gd name="T0" fmla="*/ 458 w 1487"/>
                    <a:gd name="T1" fmla="*/ 0 h 688"/>
                    <a:gd name="T2" fmla="*/ 323 w 1487"/>
                    <a:gd name="T3" fmla="*/ 154 h 688"/>
                    <a:gd name="T4" fmla="*/ 266 w 1487"/>
                    <a:gd name="T5" fmla="*/ 226 h 688"/>
                    <a:gd name="T6" fmla="*/ 198 w 1487"/>
                    <a:gd name="T7" fmla="*/ 289 h 688"/>
                    <a:gd name="T8" fmla="*/ 137 w 1487"/>
                    <a:gd name="T9" fmla="*/ 388 h 688"/>
                    <a:gd name="T10" fmla="*/ 23 w 1487"/>
                    <a:gd name="T11" fmla="*/ 564 h 688"/>
                    <a:gd name="T12" fmla="*/ 0 w 1487"/>
                    <a:gd name="T13" fmla="*/ 688 h 688"/>
                    <a:gd name="T14" fmla="*/ 1487 w 1487"/>
                    <a:gd name="T15" fmla="*/ 688 h 688"/>
                    <a:gd name="T16" fmla="*/ 458 w 1487"/>
                    <a:gd name="T1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7" h="688">
                      <a:moveTo>
                        <a:pt x="458" y="0"/>
                      </a:moveTo>
                      <a:cubicBezTo>
                        <a:pt x="458" y="0"/>
                        <a:pt x="348" y="124"/>
                        <a:pt x="323" y="154"/>
                      </a:cubicBezTo>
                      <a:cubicBezTo>
                        <a:pt x="298" y="184"/>
                        <a:pt x="266" y="226"/>
                        <a:pt x="266" y="226"/>
                      </a:cubicBezTo>
                      <a:cubicBezTo>
                        <a:pt x="266" y="226"/>
                        <a:pt x="202" y="278"/>
                        <a:pt x="198" y="289"/>
                      </a:cubicBezTo>
                      <a:cubicBezTo>
                        <a:pt x="194" y="301"/>
                        <a:pt x="150" y="346"/>
                        <a:pt x="137" y="388"/>
                      </a:cubicBezTo>
                      <a:cubicBezTo>
                        <a:pt x="124" y="429"/>
                        <a:pt x="31" y="526"/>
                        <a:pt x="23" y="564"/>
                      </a:cubicBezTo>
                      <a:cubicBezTo>
                        <a:pt x="15" y="602"/>
                        <a:pt x="0" y="688"/>
                        <a:pt x="0" y="688"/>
                      </a:cubicBezTo>
                      <a:cubicBezTo>
                        <a:pt x="1487" y="688"/>
                        <a:pt x="1487" y="688"/>
                        <a:pt x="1487" y="688"/>
                      </a:cubicBezTo>
                      <a:lnTo>
                        <a:pt x="45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12" name="Freeform 6">
                  <a:extLst>
                    <a:ext uri="{FF2B5EF4-FFF2-40B4-BE49-F238E27FC236}">
                      <a16:creationId xmlns:a16="http://schemas.microsoft.com/office/drawing/2014/main" id="{D2F5B2D1-7528-4306-A646-91294F401347}"/>
                    </a:ext>
                  </a:extLst>
                </p:cNvPr>
                <p:cNvSpPr>
                  <a:spLocks/>
                </p:cNvSpPr>
                <p:nvPr/>
              </p:nvSpPr>
              <p:spPr bwMode="auto">
                <a:xfrm>
                  <a:off x="2459038" y="2784475"/>
                  <a:ext cx="4879975" cy="2386013"/>
                </a:xfrm>
                <a:custGeom>
                  <a:avLst/>
                  <a:gdLst>
                    <a:gd name="T0" fmla="*/ 1408 w 1408"/>
                    <a:gd name="T1" fmla="*/ 688 h 688"/>
                    <a:gd name="T2" fmla="*/ 896 w 1408"/>
                    <a:gd name="T3" fmla="*/ 336 h 688"/>
                    <a:gd name="T4" fmla="*/ 736 w 1408"/>
                    <a:gd name="T5" fmla="*/ 258 h 688"/>
                    <a:gd name="T6" fmla="*/ 648 w 1408"/>
                    <a:gd name="T7" fmla="*/ 216 h 688"/>
                    <a:gd name="T8" fmla="*/ 504 w 1408"/>
                    <a:gd name="T9" fmla="*/ 105 h 688"/>
                    <a:gd name="T10" fmla="*/ 430 w 1408"/>
                    <a:gd name="T11" fmla="*/ 61 h 688"/>
                    <a:gd name="T12" fmla="*/ 327 w 1408"/>
                    <a:gd name="T13" fmla="*/ 0 h 688"/>
                    <a:gd name="T14" fmla="*/ 312 w 1408"/>
                    <a:gd name="T15" fmla="*/ 32 h 688"/>
                    <a:gd name="T16" fmla="*/ 301 w 1408"/>
                    <a:gd name="T17" fmla="*/ 57 h 688"/>
                    <a:gd name="T18" fmla="*/ 531 w 1408"/>
                    <a:gd name="T19" fmla="*/ 276 h 688"/>
                    <a:gd name="T20" fmla="*/ 277 w 1408"/>
                    <a:gd name="T21" fmla="*/ 128 h 688"/>
                    <a:gd name="T22" fmla="*/ 285 w 1408"/>
                    <a:gd name="T23" fmla="*/ 221 h 688"/>
                    <a:gd name="T24" fmla="*/ 232 w 1408"/>
                    <a:gd name="T25" fmla="*/ 270 h 688"/>
                    <a:gd name="T26" fmla="*/ 354 w 1408"/>
                    <a:gd name="T27" fmla="*/ 381 h 688"/>
                    <a:gd name="T28" fmla="*/ 212 w 1408"/>
                    <a:gd name="T29" fmla="*/ 305 h 688"/>
                    <a:gd name="T30" fmla="*/ 194 w 1408"/>
                    <a:gd name="T31" fmla="*/ 351 h 688"/>
                    <a:gd name="T32" fmla="*/ 178 w 1408"/>
                    <a:gd name="T33" fmla="*/ 385 h 688"/>
                    <a:gd name="T34" fmla="*/ 173 w 1408"/>
                    <a:gd name="T35" fmla="*/ 396 h 688"/>
                    <a:gd name="T36" fmla="*/ 159 w 1408"/>
                    <a:gd name="T37" fmla="*/ 462 h 688"/>
                    <a:gd name="T38" fmla="*/ 122 w 1408"/>
                    <a:gd name="T39" fmla="*/ 437 h 688"/>
                    <a:gd name="T40" fmla="*/ 0 w 1408"/>
                    <a:gd name="T41" fmla="*/ 688 h 688"/>
                    <a:gd name="T42" fmla="*/ 1408 w 1408"/>
                    <a:gd name="T4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8" h="688">
                      <a:moveTo>
                        <a:pt x="1408" y="688"/>
                      </a:moveTo>
                      <a:cubicBezTo>
                        <a:pt x="1408" y="688"/>
                        <a:pt x="947" y="376"/>
                        <a:pt x="896" y="336"/>
                      </a:cubicBezTo>
                      <a:cubicBezTo>
                        <a:pt x="864" y="310"/>
                        <a:pt x="758" y="275"/>
                        <a:pt x="736" y="258"/>
                      </a:cubicBezTo>
                      <a:cubicBezTo>
                        <a:pt x="716" y="243"/>
                        <a:pt x="668" y="230"/>
                        <a:pt x="648" y="216"/>
                      </a:cubicBezTo>
                      <a:cubicBezTo>
                        <a:pt x="610" y="191"/>
                        <a:pt x="542" y="129"/>
                        <a:pt x="504" y="105"/>
                      </a:cubicBezTo>
                      <a:cubicBezTo>
                        <a:pt x="504" y="105"/>
                        <a:pt x="449" y="72"/>
                        <a:pt x="430" y="61"/>
                      </a:cubicBezTo>
                      <a:cubicBezTo>
                        <a:pt x="409" y="49"/>
                        <a:pt x="327" y="0"/>
                        <a:pt x="327" y="0"/>
                      </a:cubicBezTo>
                      <a:cubicBezTo>
                        <a:pt x="312" y="32"/>
                        <a:pt x="312" y="32"/>
                        <a:pt x="312" y="32"/>
                      </a:cubicBezTo>
                      <a:cubicBezTo>
                        <a:pt x="301" y="57"/>
                        <a:pt x="301" y="57"/>
                        <a:pt x="301" y="57"/>
                      </a:cubicBezTo>
                      <a:cubicBezTo>
                        <a:pt x="531" y="276"/>
                        <a:pt x="531" y="276"/>
                        <a:pt x="531" y="276"/>
                      </a:cubicBezTo>
                      <a:cubicBezTo>
                        <a:pt x="277" y="128"/>
                        <a:pt x="277" y="128"/>
                        <a:pt x="277" y="128"/>
                      </a:cubicBezTo>
                      <a:cubicBezTo>
                        <a:pt x="285" y="221"/>
                        <a:pt x="285" y="221"/>
                        <a:pt x="285" y="221"/>
                      </a:cubicBezTo>
                      <a:cubicBezTo>
                        <a:pt x="232" y="270"/>
                        <a:pt x="232" y="270"/>
                        <a:pt x="232" y="270"/>
                      </a:cubicBezTo>
                      <a:cubicBezTo>
                        <a:pt x="354" y="381"/>
                        <a:pt x="354" y="381"/>
                        <a:pt x="354" y="381"/>
                      </a:cubicBezTo>
                      <a:cubicBezTo>
                        <a:pt x="212" y="305"/>
                        <a:pt x="212" y="305"/>
                        <a:pt x="212" y="305"/>
                      </a:cubicBezTo>
                      <a:cubicBezTo>
                        <a:pt x="194" y="351"/>
                        <a:pt x="194" y="351"/>
                        <a:pt x="194" y="351"/>
                      </a:cubicBezTo>
                      <a:cubicBezTo>
                        <a:pt x="178" y="385"/>
                        <a:pt x="178" y="385"/>
                        <a:pt x="178" y="385"/>
                      </a:cubicBezTo>
                      <a:cubicBezTo>
                        <a:pt x="173" y="396"/>
                        <a:pt x="173" y="396"/>
                        <a:pt x="173" y="396"/>
                      </a:cubicBezTo>
                      <a:cubicBezTo>
                        <a:pt x="159" y="462"/>
                        <a:pt x="159" y="462"/>
                        <a:pt x="159" y="462"/>
                      </a:cubicBezTo>
                      <a:cubicBezTo>
                        <a:pt x="122" y="437"/>
                        <a:pt x="122" y="437"/>
                        <a:pt x="122" y="437"/>
                      </a:cubicBezTo>
                      <a:cubicBezTo>
                        <a:pt x="0" y="688"/>
                        <a:pt x="0" y="688"/>
                        <a:pt x="0" y="688"/>
                      </a:cubicBezTo>
                      <a:lnTo>
                        <a:pt x="1408" y="68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grpSp>
          <p:grpSp>
            <p:nvGrpSpPr>
              <p:cNvPr id="18" name="Group 17">
                <a:extLst>
                  <a:ext uri="{FF2B5EF4-FFF2-40B4-BE49-F238E27FC236}">
                    <a16:creationId xmlns:a16="http://schemas.microsoft.com/office/drawing/2014/main" id="{EB12B119-CBDF-4E01-B71E-CACF703E115E}"/>
                  </a:ext>
                </a:extLst>
              </p:cNvPr>
              <p:cNvGrpSpPr/>
              <p:nvPr/>
            </p:nvGrpSpPr>
            <p:grpSpPr>
              <a:xfrm flipH="1">
                <a:off x="5694299" y="4725144"/>
                <a:ext cx="4942852" cy="2148475"/>
                <a:chOff x="4585430" y="4884430"/>
                <a:chExt cx="4576393" cy="1989189"/>
              </a:xfrm>
            </p:grpSpPr>
            <p:sp>
              <p:nvSpPr>
                <p:cNvPr id="9" name="Freeform 7">
                  <a:extLst>
                    <a:ext uri="{FF2B5EF4-FFF2-40B4-BE49-F238E27FC236}">
                      <a16:creationId xmlns:a16="http://schemas.microsoft.com/office/drawing/2014/main" id="{F5BF080F-1A9A-445D-A8BF-026A0B434392}"/>
                    </a:ext>
                  </a:extLst>
                </p:cNvPr>
                <p:cNvSpPr>
                  <a:spLocks/>
                </p:cNvSpPr>
                <p:nvPr/>
              </p:nvSpPr>
              <p:spPr bwMode="auto">
                <a:xfrm flipH="1">
                  <a:off x="4717623" y="4884430"/>
                  <a:ext cx="4444200" cy="1989189"/>
                </a:xfrm>
                <a:custGeom>
                  <a:avLst/>
                  <a:gdLst>
                    <a:gd name="T0" fmla="*/ 339 w 970"/>
                    <a:gd name="T1" fmla="*/ 0 h 434"/>
                    <a:gd name="T2" fmla="*/ 253 w 970"/>
                    <a:gd name="T3" fmla="*/ 108 h 434"/>
                    <a:gd name="T4" fmla="*/ 211 w 970"/>
                    <a:gd name="T5" fmla="*/ 160 h 434"/>
                    <a:gd name="T6" fmla="*/ 168 w 970"/>
                    <a:gd name="T7" fmla="*/ 204 h 434"/>
                    <a:gd name="T8" fmla="*/ 114 w 970"/>
                    <a:gd name="T9" fmla="*/ 276 h 434"/>
                    <a:gd name="T10" fmla="*/ 13 w 970"/>
                    <a:gd name="T11" fmla="*/ 404 h 434"/>
                    <a:gd name="T12" fmla="*/ 0 w 970"/>
                    <a:gd name="T13" fmla="*/ 434 h 434"/>
                    <a:gd name="T14" fmla="*/ 970 w 970"/>
                    <a:gd name="T15" fmla="*/ 434 h 434"/>
                    <a:gd name="T16" fmla="*/ 339 w 970"/>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434">
                      <a:moveTo>
                        <a:pt x="339" y="0"/>
                      </a:moveTo>
                      <a:cubicBezTo>
                        <a:pt x="339" y="0"/>
                        <a:pt x="272" y="87"/>
                        <a:pt x="253" y="108"/>
                      </a:cubicBezTo>
                      <a:cubicBezTo>
                        <a:pt x="235" y="130"/>
                        <a:pt x="211" y="160"/>
                        <a:pt x="211" y="160"/>
                      </a:cubicBezTo>
                      <a:cubicBezTo>
                        <a:pt x="211" y="160"/>
                        <a:pt x="171" y="196"/>
                        <a:pt x="168" y="204"/>
                      </a:cubicBezTo>
                      <a:cubicBezTo>
                        <a:pt x="165" y="213"/>
                        <a:pt x="124" y="246"/>
                        <a:pt x="114" y="276"/>
                      </a:cubicBezTo>
                      <a:cubicBezTo>
                        <a:pt x="105" y="306"/>
                        <a:pt x="20" y="377"/>
                        <a:pt x="13" y="404"/>
                      </a:cubicBezTo>
                      <a:cubicBezTo>
                        <a:pt x="7" y="432"/>
                        <a:pt x="0" y="434"/>
                        <a:pt x="0" y="434"/>
                      </a:cubicBezTo>
                      <a:cubicBezTo>
                        <a:pt x="970" y="434"/>
                        <a:pt x="970" y="434"/>
                        <a:pt x="970" y="434"/>
                      </a:cubicBezTo>
                      <a:lnTo>
                        <a:pt x="33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sp>
              <p:nvSpPr>
                <p:cNvPr id="10" name="Freeform 8">
                  <a:extLst>
                    <a:ext uri="{FF2B5EF4-FFF2-40B4-BE49-F238E27FC236}">
                      <a16:creationId xmlns:a16="http://schemas.microsoft.com/office/drawing/2014/main" id="{2E969122-DF8A-432B-AA0F-E7A8BC5803EB}"/>
                    </a:ext>
                  </a:extLst>
                </p:cNvPr>
                <p:cNvSpPr>
                  <a:spLocks/>
                </p:cNvSpPr>
                <p:nvPr/>
              </p:nvSpPr>
              <p:spPr bwMode="auto">
                <a:xfrm flipH="1">
                  <a:off x="4585430" y="4884430"/>
                  <a:ext cx="4026639" cy="1989189"/>
                </a:xfrm>
                <a:custGeom>
                  <a:avLst/>
                  <a:gdLst>
                    <a:gd name="T0" fmla="*/ 879 w 879"/>
                    <a:gd name="T1" fmla="*/ 434 h 434"/>
                    <a:gd name="T2" fmla="*/ 595 w 879"/>
                    <a:gd name="T3" fmla="*/ 248 h 434"/>
                    <a:gd name="T4" fmla="*/ 520 w 879"/>
                    <a:gd name="T5" fmla="*/ 169 h 434"/>
                    <a:gd name="T6" fmla="*/ 455 w 879"/>
                    <a:gd name="T7" fmla="*/ 140 h 434"/>
                    <a:gd name="T8" fmla="*/ 349 w 879"/>
                    <a:gd name="T9" fmla="*/ 67 h 434"/>
                    <a:gd name="T10" fmla="*/ 313 w 879"/>
                    <a:gd name="T11" fmla="*/ 61 h 434"/>
                    <a:gd name="T12" fmla="*/ 219 w 879"/>
                    <a:gd name="T13" fmla="*/ 0 h 434"/>
                    <a:gd name="T14" fmla="*/ 209 w 879"/>
                    <a:gd name="T15" fmla="*/ 23 h 434"/>
                    <a:gd name="T16" fmla="*/ 261 w 879"/>
                    <a:gd name="T17" fmla="*/ 86 h 434"/>
                    <a:gd name="T18" fmla="*/ 207 w 879"/>
                    <a:gd name="T19" fmla="*/ 38 h 434"/>
                    <a:gd name="T20" fmla="*/ 201 w 879"/>
                    <a:gd name="T21" fmla="*/ 84 h 434"/>
                    <a:gd name="T22" fmla="*/ 179 w 879"/>
                    <a:gd name="T23" fmla="*/ 129 h 434"/>
                    <a:gd name="T24" fmla="*/ 348 w 879"/>
                    <a:gd name="T25" fmla="*/ 245 h 434"/>
                    <a:gd name="T26" fmla="*/ 169 w 879"/>
                    <a:gd name="T27" fmla="*/ 157 h 434"/>
                    <a:gd name="T28" fmla="*/ 147 w 879"/>
                    <a:gd name="T29" fmla="*/ 193 h 434"/>
                    <a:gd name="T30" fmla="*/ 206 w 879"/>
                    <a:gd name="T31" fmla="*/ 245 h 434"/>
                    <a:gd name="T32" fmla="*/ 138 w 879"/>
                    <a:gd name="T33" fmla="*/ 204 h 434"/>
                    <a:gd name="T34" fmla="*/ 134 w 879"/>
                    <a:gd name="T35" fmla="*/ 249 h 434"/>
                    <a:gd name="T36" fmla="*/ 122 w 879"/>
                    <a:gd name="T37" fmla="*/ 273 h 434"/>
                    <a:gd name="T38" fmla="*/ 118 w 879"/>
                    <a:gd name="T39" fmla="*/ 281 h 434"/>
                    <a:gd name="T40" fmla="*/ 81 w 879"/>
                    <a:gd name="T41" fmla="*/ 311 h 434"/>
                    <a:gd name="T42" fmla="*/ 67 w 879"/>
                    <a:gd name="T43" fmla="*/ 332 h 434"/>
                    <a:gd name="T44" fmla="*/ 92 w 879"/>
                    <a:gd name="T45" fmla="*/ 363 h 434"/>
                    <a:gd name="T46" fmla="*/ 63 w 879"/>
                    <a:gd name="T47" fmla="*/ 341 h 434"/>
                    <a:gd name="T48" fmla="*/ 0 w 879"/>
                    <a:gd name="T49" fmla="*/ 434 h 434"/>
                    <a:gd name="T50" fmla="*/ 879 w 879"/>
                    <a:gd name="T5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9" h="434">
                      <a:moveTo>
                        <a:pt x="879" y="434"/>
                      </a:moveTo>
                      <a:cubicBezTo>
                        <a:pt x="879" y="434"/>
                        <a:pt x="633" y="277"/>
                        <a:pt x="595" y="248"/>
                      </a:cubicBezTo>
                      <a:cubicBezTo>
                        <a:pt x="571" y="230"/>
                        <a:pt x="536" y="181"/>
                        <a:pt x="520" y="169"/>
                      </a:cubicBezTo>
                      <a:cubicBezTo>
                        <a:pt x="506" y="159"/>
                        <a:pt x="470" y="149"/>
                        <a:pt x="455" y="140"/>
                      </a:cubicBezTo>
                      <a:cubicBezTo>
                        <a:pt x="426" y="122"/>
                        <a:pt x="377" y="84"/>
                        <a:pt x="349" y="67"/>
                      </a:cubicBezTo>
                      <a:cubicBezTo>
                        <a:pt x="349" y="67"/>
                        <a:pt x="328" y="69"/>
                        <a:pt x="313" y="61"/>
                      </a:cubicBezTo>
                      <a:cubicBezTo>
                        <a:pt x="298" y="53"/>
                        <a:pt x="219" y="0"/>
                        <a:pt x="219" y="0"/>
                      </a:cubicBezTo>
                      <a:cubicBezTo>
                        <a:pt x="209" y="23"/>
                        <a:pt x="209" y="23"/>
                        <a:pt x="209" y="23"/>
                      </a:cubicBezTo>
                      <a:cubicBezTo>
                        <a:pt x="261" y="86"/>
                        <a:pt x="261" y="86"/>
                        <a:pt x="261" y="86"/>
                      </a:cubicBezTo>
                      <a:cubicBezTo>
                        <a:pt x="207" y="38"/>
                        <a:pt x="207" y="38"/>
                        <a:pt x="207" y="38"/>
                      </a:cubicBezTo>
                      <a:cubicBezTo>
                        <a:pt x="201" y="84"/>
                        <a:pt x="201" y="84"/>
                        <a:pt x="201" y="84"/>
                      </a:cubicBezTo>
                      <a:cubicBezTo>
                        <a:pt x="179" y="129"/>
                        <a:pt x="179" y="129"/>
                        <a:pt x="179" y="129"/>
                      </a:cubicBezTo>
                      <a:cubicBezTo>
                        <a:pt x="348" y="245"/>
                        <a:pt x="348" y="245"/>
                        <a:pt x="348" y="245"/>
                      </a:cubicBezTo>
                      <a:cubicBezTo>
                        <a:pt x="169" y="157"/>
                        <a:pt x="169" y="157"/>
                        <a:pt x="169" y="157"/>
                      </a:cubicBezTo>
                      <a:cubicBezTo>
                        <a:pt x="147" y="193"/>
                        <a:pt x="147" y="193"/>
                        <a:pt x="147" y="193"/>
                      </a:cubicBezTo>
                      <a:cubicBezTo>
                        <a:pt x="206" y="245"/>
                        <a:pt x="206" y="245"/>
                        <a:pt x="206" y="245"/>
                      </a:cubicBezTo>
                      <a:cubicBezTo>
                        <a:pt x="138" y="204"/>
                        <a:pt x="138" y="204"/>
                        <a:pt x="138" y="204"/>
                      </a:cubicBezTo>
                      <a:cubicBezTo>
                        <a:pt x="134" y="249"/>
                        <a:pt x="134" y="249"/>
                        <a:pt x="134" y="249"/>
                      </a:cubicBezTo>
                      <a:cubicBezTo>
                        <a:pt x="122" y="273"/>
                        <a:pt x="122" y="273"/>
                        <a:pt x="122" y="273"/>
                      </a:cubicBezTo>
                      <a:cubicBezTo>
                        <a:pt x="118" y="281"/>
                        <a:pt x="118" y="281"/>
                        <a:pt x="118" y="281"/>
                      </a:cubicBezTo>
                      <a:cubicBezTo>
                        <a:pt x="81" y="311"/>
                        <a:pt x="81" y="311"/>
                        <a:pt x="81" y="311"/>
                      </a:cubicBezTo>
                      <a:cubicBezTo>
                        <a:pt x="67" y="332"/>
                        <a:pt x="67" y="332"/>
                        <a:pt x="67" y="332"/>
                      </a:cubicBezTo>
                      <a:cubicBezTo>
                        <a:pt x="92" y="363"/>
                        <a:pt x="92" y="363"/>
                        <a:pt x="92" y="363"/>
                      </a:cubicBezTo>
                      <a:cubicBezTo>
                        <a:pt x="63" y="341"/>
                        <a:pt x="63" y="341"/>
                        <a:pt x="63" y="341"/>
                      </a:cubicBezTo>
                      <a:cubicBezTo>
                        <a:pt x="0" y="434"/>
                        <a:pt x="0" y="434"/>
                        <a:pt x="0" y="434"/>
                      </a:cubicBezTo>
                      <a:lnTo>
                        <a:pt x="879" y="43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9" tIns="34279" rIns="68559" bIns="34279" numCol="1" anchor="t" anchorCtr="0" compatLnSpc="1">
                  <a:prstTxWarp prst="textNoShape">
                    <a:avLst/>
                  </a:prstTxWarp>
                </a:bodyPr>
                <a:lstStyle/>
                <a:p>
                  <a:endParaRPr lang="en-IN" sz="1350"/>
                </a:p>
              </p:txBody>
            </p:sp>
          </p:grpSp>
          <p:grpSp>
            <p:nvGrpSpPr>
              <p:cNvPr id="19" name="Group 18">
                <a:extLst>
                  <a:ext uri="{FF2B5EF4-FFF2-40B4-BE49-F238E27FC236}">
                    <a16:creationId xmlns:a16="http://schemas.microsoft.com/office/drawing/2014/main" id="{3C5A9753-3DB7-4A12-9CD6-ED02C4B0BC55}"/>
                  </a:ext>
                </a:extLst>
              </p:cNvPr>
              <p:cNvGrpSpPr/>
              <p:nvPr/>
            </p:nvGrpSpPr>
            <p:grpSpPr>
              <a:xfrm>
                <a:off x="1338595" y="5137608"/>
                <a:ext cx="3993923" cy="1736011"/>
                <a:chOff x="90869" y="4884430"/>
                <a:chExt cx="4576395" cy="1989189"/>
              </a:xfrm>
            </p:grpSpPr>
            <p:sp>
              <p:nvSpPr>
                <p:cNvPr id="15" name="Freeform 7">
                  <a:extLst>
                    <a:ext uri="{FF2B5EF4-FFF2-40B4-BE49-F238E27FC236}">
                      <a16:creationId xmlns:a16="http://schemas.microsoft.com/office/drawing/2014/main" id="{AAECBE58-2861-4A61-BF59-3BB7094D7E0B}"/>
                    </a:ext>
                  </a:extLst>
                </p:cNvPr>
                <p:cNvSpPr>
                  <a:spLocks/>
                </p:cNvSpPr>
                <p:nvPr/>
              </p:nvSpPr>
              <p:spPr bwMode="auto">
                <a:xfrm flipH="1">
                  <a:off x="223064" y="4884430"/>
                  <a:ext cx="4444200" cy="1989189"/>
                </a:xfrm>
                <a:custGeom>
                  <a:avLst/>
                  <a:gdLst>
                    <a:gd name="T0" fmla="*/ 339 w 970"/>
                    <a:gd name="T1" fmla="*/ 0 h 434"/>
                    <a:gd name="T2" fmla="*/ 253 w 970"/>
                    <a:gd name="T3" fmla="*/ 108 h 434"/>
                    <a:gd name="T4" fmla="*/ 211 w 970"/>
                    <a:gd name="T5" fmla="*/ 160 h 434"/>
                    <a:gd name="T6" fmla="*/ 168 w 970"/>
                    <a:gd name="T7" fmla="*/ 204 h 434"/>
                    <a:gd name="T8" fmla="*/ 114 w 970"/>
                    <a:gd name="T9" fmla="*/ 276 h 434"/>
                    <a:gd name="T10" fmla="*/ 13 w 970"/>
                    <a:gd name="T11" fmla="*/ 404 h 434"/>
                    <a:gd name="T12" fmla="*/ 0 w 970"/>
                    <a:gd name="T13" fmla="*/ 434 h 434"/>
                    <a:gd name="T14" fmla="*/ 970 w 970"/>
                    <a:gd name="T15" fmla="*/ 434 h 434"/>
                    <a:gd name="T16" fmla="*/ 339 w 970"/>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434">
                      <a:moveTo>
                        <a:pt x="339" y="0"/>
                      </a:moveTo>
                      <a:cubicBezTo>
                        <a:pt x="339" y="0"/>
                        <a:pt x="272" y="87"/>
                        <a:pt x="253" y="108"/>
                      </a:cubicBezTo>
                      <a:cubicBezTo>
                        <a:pt x="235" y="130"/>
                        <a:pt x="211" y="160"/>
                        <a:pt x="211" y="160"/>
                      </a:cubicBezTo>
                      <a:cubicBezTo>
                        <a:pt x="211" y="160"/>
                        <a:pt x="171" y="196"/>
                        <a:pt x="168" y="204"/>
                      </a:cubicBezTo>
                      <a:cubicBezTo>
                        <a:pt x="165" y="213"/>
                        <a:pt x="124" y="246"/>
                        <a:pt x="114" y="276"/>
                      </a:cubicBezTo>
                      <a:cubicBezTo>
                        <a:pt x="105" y="306"/>
                        <a:pt x="20" y="377"/>
                        <a:pt x="13" y="404"/>
                      </a:cubicBezTo>
                      <a:cubicBezTo>
                        <a:pt x="7" y="432"/>
                        <a:pt x="0" y="434"/>
                        <a:pt x="0" y="434"/>
                      </a:cubicBezTo>
                      <a:cubicBezTo>
                        <a:pt x="970" y="434"/>
                        <a:pt x="970" y="434"/>
                        <a:pt x="970" y="434"/>
                      </a:cubicBezTo>
                      <a:lnTo>
                        <a:pt x="339" y="0"/>
                      </a:lnTo>
                      <a:close/>
                    </a:path>
                  </a:pathLst>
                </a:custGeom>
                <a:solidFill>
                  <a:schemeClr val="bg1">
                    <a:lumMod val="85000"/>
                  </a:schemeClr>
                </a:solidFill>
                <a:ln>
                  <a:noFill/>
                </a:ln>
              </p:spPr>
              <p:txBody>
                <a:bodyPr vert="horz" wrap="square" lIns="68559" tIns="34279" rIns="68559" bIns="34279" numCol="1" anchor="t" anchorCtr="0" compatLnSpc="1">
                  <a:prstTxWarp prst="textNoShape">
                    <a:avLst/>
                  </a:prstTxWarp>
                </a:bodyPr>
                <a:lstStyle/>
                <a:p>
                  <a:endParaRPr lang="en-IN" sz="1350"/>
                </a:p>
              </p:txBody>
            </p:sp>
            <p:sp>
              <p:nvSpPr>
                <p:cNvPr id="16" name="Freeform 8">
                  <a:extLst>
                    <a:ext uri="{FF2B5EF4-FFF2-40B4-BE49-F238E27FC236}">
                      <a16:creationId xmlns:a16="http://schemas.microsoft.com/office/drawing/2014/main" id="{C2DAB8D6-9EB8-48DD-8594-7C5CA731AC10}"/>
                    </a:ext>
                  </a:extLst>
                </p:cNvPr>
                <p:cNvSpPr>
                  <a:spLocks/>
                </p:cNvSpPr>
                <p:nvPr/>
              </p:nvSpPr>
              <p:spPr bwMode="auto">
                <a:xfrm flipH="1">
                  <a:off x="90869" y="4884430"/>
                  <a:ext cx="4026639" cy="1989189"/>
                </a:xfrm>
                <a:custGeom>
                  <a:avLst/>
                  <a:gdLst>
                    <a:gd name="T0" fmla="*/ 879 w 879"/>
                    <a:gd name="T1" fmla="*/ 434 h 434"/>
                    <a:gd name="T2" fmla="*/ 595 w 879"/>
                    <a:gd name="T3" fmla="*/ 248 h 434"/>
                    <a:gd name="T4" fmla="*/ 520 w 879"/>
                    <a:gd name="T5" fmla="*/ 169 h 434"/>
                    <a:gd name="T6" fmla="*/ 455 w 879"/>
                    <a:gd name="T7" fmla="*/ 140 h 434"/>
                    <a:gd name="T8" fmla="*/ 349 w 879"/>
                    <a:gd name="T9" fmla="*/ 67 h 434"/>
                    <a:gd name="T10" fmla="*/ 313 w 879"/>
                    <a:gd name="T11" fmla="*/ 61 h 434"/>
                    <a:gd name="T12" fmla="*/ 219 w 879"/>
                    <a:gd name="T13" fmla="*/ 0 h 434"/>
                    <a:gd name="T14" fmla="*/ 209 w 879"/>
                    <a:gd name="T15" fmla="*/ 23 h 434"/>
                    <a:gd name="T16" fmla="*/ 261 w 879"/>
                    <a:gd name="T17" fmla="*/ 86 h 434"/>
                    <a:gd name="T18" fmla="*/ 207 w 879"/>
                    <a:gd name="T19" fmla="*/ 38 h 434"/>
                    <a:gd name="T20" fmla="*/ 201 w 879"/>
                    <a:gd name="T21" fmla="*/ 84 h 434"/>
                    <a:gd name="T22" fmla="*/ 179 w 879"/>
                    <a:gd name="T23" fmla="*/ 129 h 434"/>
                    <a:gd name="T24" fmla="*/ 348 w 879"/>
                    <a:gd name="T25" fmla="*/ 245 h 434"/>
                    <a:gd name="T26" fmla="*/ 169 w 879"/>
                    <a:gd name="T27" fmla="*/ 157 h 434"/>
                    <a:gd name="T28" fmla="*/ 147 w 879"/>
                    <a:gd name="T29" fmla="*/ 193 h 434"/>
                    <a:gd name="T30" fmla="*/ 206 w 879"/>
                    <a:gd name="T31" fmla="*/ 245 h 434"/>
                    <a:gd name="T32" fmla="*/ 138 w 879"/>
                    <a:gd name="T33" fmla="*/ 204 h 434"/>
                    <a:gd name="T34" fmla="*/ 134 w 879"/>
                    <a:gd name="T35" fmla="*/ 249 h 434"/>
                    <a:gd name="T36" fmla="*/ 122 w 879"/>
                    <a:gd name="T37" fmla="*/ 273 h 434"/>
                    <a:gd name="T38" fmla="*/ 118 w 879"/>
                    <a:gd name="T39" fmla="*/ 281 h 434"/>
                    <a:gd name="T40" fmla="*/ 81 w 879"/>
                    <a:gd name="T41" fmla="*/ 311 h 434"/>
                    <a:gd name="T42" fmla="*/ 67 w 879"/>
                    <a:gd name="T43" fmla="*/ 332 h 434"/>
                    <a:gd name="T44" fmla="*/ 92 w 879"/>
                    <a:gd name="T45" fmla="*/ 363 h 434"/>
                    <a:gd name="T46" fmla="*/ 63 w 879"/>
                    <a:gd name="T47" fmla="*/ 341 h 434"/>
                    <a:gd name="T48" fmla="*/ 0 w 879"/>
                    <a:gd name="T49" fmla="*/ 434 h 434"/>
                    <a:gd name="T50" fmla="*/ 879 w 879"/>
                    <a:gd name="T5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9" h="434">
                      <a:moveTo>
                        <a:pt x="879" y="434"/>
                      </a:moveTo>
                      <a:cubicBezTo>
                        <a:pt x="879" y="434"/>
                        <a:pt x="633" y="277"/>
                        <a:pt x="595" y="248"/>
                      </a:cubicBezTo>
                      <a:cubicBezTo>
                        <a:pt x="571" y="230"/>
                        <a:pt x="536" y="181"/>
                        <a:pt x="520" y="169"/>
                      </a:cubicBezTo>
                      <a:cubicBezTo>
                        <a:pt x="506" y="159"/>
                        <a:pt x="470" y="149"/>
                        <a:pt x="455" y="140"/>
                      </a:cubicBezTo>
                      <a:cubicBezTo>
                        <a:pt x="426" y="122"/>
                        <a:pt x="377" y="84"/>
                        <a:pt x="349" y="67"/>
                      </a:cubicBezTo>
                      <a:cubicBezTo>
                        <a:pt x="349" y="67"/>
                        <a:pt x="328" y="69"/>
                        <a:pt x="313" y="61"/>
                      </a:cubicBezTo>
                      <a:cubicBezTo>
                        <a:pt x="298" y="53"/>
                        <a:pt x="219" y="0"/>
                        <a:pt x="219" y="0"/>
                      </a:cubicBezTo>
                      <a:cubicBezTo>
                        <a:pt x="209" y="23"/>
                        <a:pt x="209" y="23"/>
                        <a:pt x="209" y="23"/>
                      </a:cubicBezTo>
                      <a:cubicBezTo>
                        <a:pt x="261" y="86"/>
                        <a:pt x="261" y="86"/>
                        <a:pt x="261" y="86"/>
                      </a:cubicBezTo>
                      <a:cubicBezTo>
                        <a:pt x="207" y="38"/>
                        <a:pt x="207" y="38"/>
                        <a:pt x="207" y="38"/>
                      </a:cubicBezTo>
                      <a:cubicBezTo>
                        <a:pt x="201" y="84"/>
                        <a:pt x="201" y="84"/>
                        <a:pt x="201" y="84"/>
                      </a:cubicBezTo>
                      <a:cubicBezTo>
                        <a:pt x="179" y="129"/>
                        <a:pt x="179" y="129"/>
                        <a:pt x="179" y="129"/>
                      </a:cubicBezTo>
                      <a:cubicBezTo>
                        <a:pt x="348" y="245"/>
                        <a:pt x="348" y="245"/>
                        <a:pt x="348" y="245"/>
                      </a:cubicBezTo>
                      <a:cubicBezTo>
                        <a:pt x="169" y="157"/>
                        <a:pt x="169" y="157"/>
                        <a:pt x="169" y="157"/>
                      </a:cubicBezTo>
                      <a:cubicBezTo>
                        <a:pt x="147" y="193"/>
                        <a:pt x="147" y="193"/>
                        <a:pt x="147" y="193"/>
                      </a:cubicBezTo>
                      <a:cubicBezTo>
                        <a:pt x="206" y="245"/>
                        <a:pt x="206" y="245"/>
                        <a:pt x="206" y="245"/>
                      </a:cubicBezTo>
                      <a:cubicBezTo>
                        <a:pt x="138" y="204"/>
                        <a:pt x="138" y="204"/>
                        <a:pt x="138" y="204"/>
                      </a:cubicBezTo>
                      <a:cubicBezTo>
                        <a:pt x="134" y="249"/>
                        <a:pt x="134" y="249"/>
                        <a:pt x="134" y="249"/>
                      </a:cubicBezTo>
                      <a:cubicBezTo>
                        <a:pt x="122" y="273"/>
                        <a:pt x="122" y="273"/>
                        <a:pt x="122" y="273"/>
                      </a:cubicBezTo>
                      <a:cubicBezTo>
                        <a:pt x="118" y="281"/>
                        <a:pt x="118" y="281"/>
                        <a:pt x="118" y="281"/>
                      </a:cubicBezTo>
                      <a:cubicBezTo>
                        <a:pt x="81" y="311"/>
                        <a:pt x="81" y="311"/>
                        <a:pt x="81" y="311"/>
                      </a:cubicBezTo>
                      <a:cubicBezTo>
                        <a:pt x="67" y="332"/>
                        <a:pt x="67" y="332"/>
                        <a:pt x="67" y="332"/>
                      </a:cubicBezTo>
                      <a:cubicBezTo>
                        <a:pt x="92" y="363"/>
                        <a:pt x="92" y="363"/>
                        <a:pt x="92" y="363"/>
                      </a:cubicBezTo>
                      <a:cubicBezTo>
                        <a:pt x="63" y="341"/>
                        <a:pt x="63" y="341"/>
                        <a:pt x="63" y="341"/>
                      </a:cubicBezTo>
                      <a:cubicBezTo>
                        <a:pt x="0" y="434"/>
                        <a:pt x="0" y="434"/>
                        <a:pt x="0" y="434"/>
                      </a:cubicBezTo>
                      <a:lnTo>
                        <a:pt x="879" y="434"/>
                      </a:lnTo>
                      <a:close/>
                    </a:path>
                  </a:pathLst>
                </a:custGeom>
                <a:solidFill>
                  <a:schemeClr val="bg1">
                    <a:lumMod val="75000"/>
                  </a:schemeClr>
                </a:solidFill>
                <a:ln>
                  <a:noFill/>
                </a:ln>
              </p:spPr>
              <p:txBody>
                <a:bodyPr vert="horz" wrap="square" lIns="68559" tIns="34279" rIns="68559" bIns="34279" numCol="1" anchor="t" anchorCtr="0" compatLnSpc="1">
                  <a:prstTxWarp prst="textNoShape">
                    <a:avLst/>
                  </a:prstTxWarp>
                </a:bodyPr>
                <a:lstStyle/>
                <a:p>
                  <a:endParaRPr lang="en-IN" sz="1350"/>
                </a:p>
              </p:txBody>
            </p:sp>
          </p:grpSp>
        </p:grpSp>
      </p:grpSp>
      <p:sp>
        <p:nvSpPr>
          <p:cNvPr id="21" name="Title 20">
            <a:extLst>
              <a:ext uri="{FF2B5EF4-FFF2-40B4-BE49-F238E27FC236}">
                <a16:creationId xmlns:a16="http://schemas.microsoft.com/office/drawing/2014/main" id="{68E60DAC-3CCA-4D4C-B91A-C40F8E6B44B4}"/>
              </a:ext>
            </a:extLst>
          </p:cNvPr>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vi-VN" sz="3200" b="1" dirty="0">
                <a:ln/>
                <a:solidFill>
                  <a:schemeClr val="accent4"/>
                </a:solidFill>
                <a:latin typeface="Verdana" panose="020B0604030504040204" pitchFamily="34" charset="0"/>
                <a:ea typeface="Verdana" panose="020B0604030504040204" pitchFamily="34" charset="0"/>
              </a:rPr>
              <a:t>Các giải thưởng</a:t>
            </a:r>
            <a:endParaRPr lang="en-IN" sz="3200" b="1" dirty="0">
              <a:ln/>
              <a:solidFill>
                <a:schemeClr val="accent4"/>
              </a:solidFill>
              <a:latin typeface="Verdana" panose="020B0604030504040204" pitchFamily="34" charset="0"/>
              <a:ea typeface="Verdana" panose="020B0604030504040204" pitchFamily="34" charset="0"/>
            </a:endParaRPr>
          </a:p>
        </p:txBody>
      </p:sp>
      <p:pic>
        <p:nvPicPr>
          <p:cNvPr id="3" name="圖片 2">
            <a:extLst>
              <a:ext uri="{FF2B5EF4-FFF2-40B4-BE49-F238E27FC236}">
                <a16:creationId xmlns:a16="http://schemas.microsoft.com/office/drawing/2014/main" id="{CD1E7DF4-3529-420E-B5ED-4C23302BDD7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70000"/>
                    </a14:imgEffect>
                  </a14:imgLayer>
                </a14:imgProps>
              </a:ext>
              <a:ext uri="{28A0092B-C50C-407E-A947-70E740481C1C}">
                <a14:useLocalDpi xmlns:a14="http://schemas.microsoft.com/office/drawing/2010/main" val="0"/>
              </a:ext>
            </a:extLst>
          </a:blip>
          <a:stretch>
            <a:fillRect/>
          </a:stretch>
        </p:blipFill>
        <p:spPr>
          <a:xfrm>
            <a:off x="5294778" y="1033185"/>
            <a:ext cx="364038" cy="269917"/>
          </a:xfrm>
          <a:prstGeom prst="rect">
            <a:avLst/>
          </a:prstGeom>
        </p:spPr>
      </p:pic>
      <p:pic>
        <p:nvPicPr>
          <p:cNvPr id="5" name="圖片 4">
            <a:extLst>
              <a:ext uri="{FF2B5EF4-FFF2-40B4-BE49-F238E27FC236}">
                <a16:creationId xmlns:a16="http://schemas.microsoft.com/office/drawing/2014/main" id="{838E2599-4FAD-4A26-940C-C104FA3D5D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794" y="1174788"/>
            <a:ext cx="486270" cy="1317303"/>
          </a:xfrm>
          <a:prstGeom prst="rect">
            <a:avLst/>
          </a:prstGeom>
        </p:spPr>
      </p:pic>
      <p:pic>
        <p:nvPicPr>
          <p:cNvPr id="6" name="圖片 5">
            <a:extLst>
              <a:ext uri="{FF2B5EF4-FFF2-40B4-BE49-F238E27FC236}">
                <a16:creationId xmlns:a16="http://schemas.microsoft.com/office/drawing/2014/main" id="{26DCA33D-3E79-4700-AF2C-164D6FB0EC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19" y="1174788"/>
            <a:ext cx="496536" cy="1349583"/>
          </a:xfrm>
          <a:prstGeom prst="rect">
            <a:avLst/>
          </a:prstGeom>
        </p:spPr>
      </p:pic>
      <p:sp>
        <p:nvSpPr>
          <p:cNvPr id="7" name="文字方塊 6">
            <a:extLst>
              <a:ext uri="{FF2B5EF4-FFF2-40B4-BE49-F238E27FC236}">
                <a16:creationId xmlns:a16="http://schemas.microsoft.com/office/drawing/2014/main" id="{81FA3F87-A8AA-43AD-BD57-8DF5EFD1D4FA}"/>
              </a:ext>
            </a:extLst>
          </p:cNvPr>
          <p:cNvSpPr txBox="1"/>
          <p:nvPr/>
        </p:nvSpPr>
        <p:spPr>
          <a:xfrm>
            <a:off x="5644724" y="1036288"/>
            <a:ext cx="2574006" cy="276999"/>
          </a:xfrm>
          <a:prstGeom prst="rect">
            <a:avLst/>
          </a:prstGeom>
          <a:noFill/>
        </p:spPr>
        <p:txBody>
          <a:bodyPr wrap="square" rtlCol="0">
            <a:spAutoFit/>
          </a:bodyPr>
          <a:lstStyle/>
          <a:p>
            <a:r>
              <a:rPr lang="vi-VN" altLang="zh-TW" sz="1200" dirty="0">
                <a:solidFill>
                  <a:schemeClr val="tx1">
                    <a:lumMod val="75000"/>
                    <a:lumOff val="25000"/>
                  </a:schemeClr>
                </a:solidFill>
                <a:latin typeface="Verdana" panose="020B0604030504040204" pitchFamily="34" charset="0"/>
                <a:ea typeface="Verdana" panose="020B0604030504040204" pitchFamily="34" charset="0"/>
              </a:rPr>
              <a:t>Cục Công nghiệp, bộ Kinh tế</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8" name="圖片 7">
            <a:extLst>
              <a:ext uri="{FF2B5EF4-FFF2-40B4-BE49-F238E27FC236}">
                <a16:creationId xmlns:a16="http://schemas.microsoft.com/office/drawing/2014/main" id="{CD9504F4-72C9-4764-94B7-E96841FA4A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3303" y="1174788"/>
            <a:ext cx="1348085" cy="1349583"/>
          </a:xfrm>
          <a:prstGeom prst="rect">
            <a:avLst/>
          </a:prstGeom>
        </p:spPr>
      </p:pic>
      <p:pic>
        <p:nvPicPr>
          <p:cNvPr id="13" name="圖片 12">
            <a:extLst>
              <a:ext uri="{FF2B5EF4-FFF2-40B4-BE49-F238E27FC236}">
                <a16:creationId xmlns:a16="http://schemas.microsoft.com/office/drawing/2014/main" id="{C777EAAE-0802-434B-805E-455A6BE794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7191" y="2736736"/>
            <a:ext cx="954197" cy="1349583"/>
          </a:xfrm>
          <a:prstGeom prst="rect">
            <a:avLst/>
          </a:prstGeom>
        </p:spPr>
      </p:pic>
      <p:pic>
        <p:nvPicPr>
          <p:cNvPr id="14" name="圖片 13">
            <a:extLst>
              <a:ext uri="{FF2B5EF4-FFF2-40B4-BE49-F238E27FC236}">
                <a16:creationId xmlns:a16="http://schemas.microsoft.com/office/drawing/2014/main" id="{A0EE5637-70D7-4712-8602-CCE0A20F134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28928"/>
          <a:stretch/>
        </p:blipFill>
        <p:spPr>
          <a:xfrm>
            <a:off x="5215464" y="2543340"/>
            <a:ext cx="495506" cy="269917"/>
          </a:xfrm>
          <a:prstGeom prst="rect">
            <a:avLst/>
          </a:prstGeom>
        </p:spPr>
      </p:pic>
      <p:pic>
        <p:nvPicPr>
          <p:cNvPr id="17" name="圖片 16">
            <a:extLst>
              <a:ext uri="{FF2B5EF4-FFF2-40B4-BE49-F238E27FC236}">
                <a16:creationId xmlns:a16="http://schemas.microsoft.com/office/drawing/2014/main" id="{6434BC74-DF7E-4477-8B1D-5E891B1C31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71357" y="2736736"/>
            <a:ext cx="493750" cy="1349583"/>
          </a:xfrm>
          <a:prstGeom prst="rect">
            <a:avLst/>
          </a:prstGeom>
        </p:spPr>
      </p:pic>
      <p:sp>
        <p:nvSpPr>
          <p:cNvPr id="20" name="文字方塊 19">
            <a:extLst>
              <a:ext uri="{FF2B5EF4-FFF2-40B4-BE49-F238E27FC236}">
                <a16:creationId xmlns:a16="http://schemas.microsoft.com/office/drawing/2014/main" id="{01887699-9021-4F74-9126-942892DE5AB1}"/>
              </a:ext>
            </a:extLst>
          </p:cNvPr>
          <p:cNvSpPr txBox="1"/>
          <p:nvPr/>
        </p:nvSpPr>
        <p:spPr>
          <a:xfrm>
            <a:off x="5647380" y="1277453"/>
            <a:ext cx="2921296" cy="461665"/>
          </a:xfrm>
          <a:prstGeom prst="rect">
            <a:avLst/>
          </a:prstGeom>
          <a:noFill/>
        </p:spPr>
        <p:txBody>
          <a:bodyPr wrap="square" rtlCol="0">
            <a:spAutoFit/>
          </a:bodyPr>
          <a:lstStyle/>
          <a:p>
            <a:r>
              <a:rPr lang="en-US" altLang="zh-TW" sz="1200" dirty="0">
                <a:solidFill>
                  <a:schemeClr val="tx1">
                    <a:lumMod val="75000"/>
                    <a:lumOff val="25000"/>
                  </a:schemeClr>
                </a:solidFill>
                <a:latin typeface="Verdana" panose="020B0604030504040204" pitchFamily="34" charset="0"/>
                <a:ea typeface="Verdana" panose="020B0604030504040204" pitchFamily="34" charset="0"/>
              </a:rPr>
              <a:t>2004, 2005</a:t>
            </a:r>
          </a:p>
          <a:p>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Giải</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th</a:t>
            </a:r>
            <a:r>
              <a:rPr lang="vi-VN" altLang="zh-TW" sz="1200" dirty="0">
                <a:solidFill>
                  <a:schemeClr val="tx1">
                    <a:lumMod val="75000"/>
                    <a:lumOff val="25000"/>
                  </a:schemeClr>
                </a:solidFill>
                <a:latin typeface="Verdana" panose="020B0604030504040204" pitchFamily="34" charset="0"/>
                <a:ea typeface="Verdana" panose="020B0604030504040204" pitchFamily="34" charset="0"/>
              </a:rPr>
              <a:t>ưởng Sáng tạo và Phát triển</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25" name="文字方塊 24">
            <a:extLst>
              <a:ext uri="{FF2B5EF4-FFF2-40B4-BE49-F238E27FC236}">
                <a16:creationId xmlns:a16="http://schemas.microsoft.com/office/drawing/2014/main" id="{19D01452-EE66-4C3F-A98B-5D0BD4A94E75}"/>
              </a:ext>
            </a:extLst>
          </p:cNvPr>
          <p:cNvSpPr txBox="1"/>
          <p:nvPr/>
        </p:nvSpPr>
        <p:spPr>
          <a:xfrm>
            <a:off x="5644724" y="1785816"/>
            <a:ext cx="2831754" cy="276999"/>
          </a:xfrm>
          <a:prstGeom prst="rect">
            <a:avLst/>
          </a:prstGeom>
          <a:noFill/>
        </p:spPr>
        <p:txBody>
          <a:bodyPr wrap="square" rtlCol="0">
            <a:spAutoFit/>
          </a:bodyPr>
          <a:lstStyle/>
          <a:p>
            <a:r>
              <a:rPr lang="vi-VN" altLang="zh-TW" sz="1200" dirty="0">
                <a:solidFill>
                  <a:schemeClr val="tx1">
                    <a:lumMod val="75000"/>
                    <a:lumOff val="25000"/>
                  </a:schemeClr>
                </a:solidFill>
                <a:latin typeface="Verdana" panose="020B0604030504040204" pitchFamily="34" charset="0"/>
                <a:ea typeface="Verdana" panose="020B0604030504040204" pitchFamily="34" charset="0"/>
              </a:rPr>
              <a:t>Bộ Lao động Trung Hoa Dân Quốc</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26" name="文字方塊 25">
            <a:extLst>
              <a:ext uri="{FF2B5EF4-FFF2-40B4-BE49-F238E27FC236}">
                <a16:creationId xmlns:a16="http://schemas.microsoft.com/office/drawing/2014/main" id="{8E4F5BEB-D6DF-49F6-B2DB-CBAA0B08C600}"/>
              </a:ext>
            </a:extLst>
          </p:cNvPr>
          <p:cNvSpPr txBox="1"/>
          <p:nvPr/>
        </p:nvSpPr>
        <p:spPr>
          <a:xfrm>
            <a:off x="5644724" y="2011473"/>
            <a:ext cx="3335810" cy="461665"/>
          </a:xfrm>
          <a:prstGeom prst="rect">
            <a:avLst/>
          </a:prstGeom>
          <a:noFill/>
        </p:spPr>
        <p:txBody>
          <a:bodyPr wrap="square" rtlCol="0">
            <a:spAutoFit/>
          </a:bodyPr>
          <a:lstStyle/>
          <a:p>
            <a:r>
              <a:rPr lang="en-US" altLang="zh-TW" sz="1200" dirty="0">
                <a:solidFill>
                  <a:schemeClr val="tx1">
                    <a:lumMod val="75000"/>
                    <a:lumOff val="25000"/>
                  </a:schemeClr>
                </a:solidFill>
                <a:latin typeface="Verdana" panose="020B0604030504040204" pitchFamily="34" charset="0"/>
                <a:ea typeface="Verdana" panose="020B0604030504040204" pitchFamily="34" charset="0"/>
              </a:rPr>
              <a:t>2008, 2013</a:t>
            </a:r>
          </a:p>
          <a:p>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Chứng</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nhận</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tiêu</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chuẩn</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chất</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l</a:t>
            </a:r>
            <a:r>
              <a:rPr lang="vi-VN" altLang="zh-TW" sz="1200" dirty="0">
                <a:solidFill>
                  <a:schemeClr val="tx1">
                    <a:lumMod val="75000"/>
                    <a:lumOff val="25000"/>
                  </a:schemeClr>
                </a:solidFill>
                <a:latin typeface="Verdana" panose="020B0604030504040204" pitchFamily="34" charset="0"/>
                <a:ea typeface="Verdana" panose="020B0604030504040204" pitchFamily="34" charset="0"/>
              </a:rPr>
              <a:t>ượng TTQS</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27" name="文字方塊 26">
            <a:extLst>
              <a:ext uri="{FF2B5EF4-FFF2-40B4-BE49-F238E27FC236}">
                <a16:creationId xmlns:a16="http://schemas.microsoft.com/office/drawing/2014/main" id="{DB6CC808-4C57-4491-95AD-B3443EFD5D12}"/>
              </a:ext>
            </a:extLst>
          </p:cNvPr>
          <p:cNvSpPr txBox="1"/>
          <p:nvPr/>
        </p:nvSpPr>
        <p:spPr>
          <a:xfrm>
            <a:off x="5644724" y="2557716"/>
            <a:ext cx="3042076" cy="276999"/>
          </a:xfrm>
          <a:prstGeom prst="rect">
            <a:avLst/>
          </a:prstGeom>
          <a:noFill/>
        </p:spPr>
        <p:txBody>
          <a:bodyPr wrap="square" rtlCol="0">
            <a:spAutoFit/>
          </a:bodyPr>
          <a:lstStyle/>
          <a:p>
            <a:r>
              <a:rPr lang="vi-VN" altLang="zh-TW" sz="1200" dirty="0">
                <a:solidFill>
                  <a:schemeClr val="tx1">
                    <a:lumMod val="75000"/>
                    <a:lumOff val="25000"/>
                  </a:schemeClr>
                </a:solidFill>
                <a:latin typeface="Verdana" panose="020B0604030504040204" pitchFamily="34" charset="0"/>
                <a:ea typeface="Verdana" panose="020B0604030504040204" pitchFamily="34" charset="0"/>
              </a:rPr>
              <a:t>Chính quyền thành phố Đài Trung</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34" name="文字方塊 33">
            <a:extLst>
              <a:ext uri="{FF2B5EF4-FFF2-40B4-BE49-F238E27FC236}">
                <a16:creationId xmlns:a16="http://schemas.microsoft.com/office/drawing/2014/main" id="{98FFE384-7140-4092-BAE2-915873B06F39}"/>
              </a:ext>
            </a:extLst>
          </p:cNvPr>
          <p:cNvSpPr txBox="1"/>
          <p:nvPr/>
        </p:nvSpPr>
        <p:spPr>
          <a:xfrm>
            <a:off x="5661919" y="2781851"/>
            <a:ext cx="2383644" cy="461665"/>
          </a:xfrm>
          <a:prstGeom prst="rect">
            <a:avLst/>
          </a:prstGeom>
          <a:noFill/>
        </p:spPr>
        <p:txBody>
          <a:bodyPr wrap="square" rtlCol="0">
            <a:spAutoFit/>
          </a:bodyPr>
          <a:lstStyle/>
          <a:p>
            <a:r>
              <a:rPr lang="en-US" altLang="zh-TW" sz="1200" dirty="0">
                <a:solidFill>
                  <a:schemeClr val="tx1">
                    <a:lumMod val="75000"/>
                    <a:lumOff val="25000"/>
                  </a:schemeClr>
                </a:solidFill>
                <a:latin typeface="Verdana" panose="020B0604030504040204" pitchFamily="34" charset="0"/>
                <a:ea typeface="Verdana" panose="020B0604030504040204" pitchFamily="34" charset="0"/>
              </a:rPr>
              <a:t>2011</a:t>
            </a:r>
          </a:p>
          <a:p>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Giải</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th</a:t>
            </a:r>
            <a:r>
              <a:rPr lang="vi-VN" altLang="zh-TW" sz="1200" dirty="0">
                <a:solidFill>
                  <a:schemeClr val="tx1">
                    <a:lumMod val="75000"/>
                    <a:lumOff val="25000"/>
                  </a:schemeClr>
                </a:solidFill>
                <a:latin typeface="Verdana" panose="020B0604030504040204" pitchFamily="34" charset="0"/>
                <a:ea typeface="Verdana" panose="020B0604030504040204" pitchFamily="34" charset="0"/>
              </a:rPr>
              <a:t>ưởng Bàn tay vàng</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65" name="文字方塊 64">
            <a:extLst>
              <a:ext uri="{FF2B5EF4-FFF2-40B4-BE49-F238E27FC236}">
                <a16:creationId xmlns:a16="http://schemas.microsoft.com/office/drawing/2014/main" id="{0A5707E9-B8E7-4882-9689-DC4863CCA44A}"/>
              </a:ext>
            </a:extLst>
          </p:cNvPr>
          <p:cNvSpPr txBox="1"/>
          <p:nvPr/>
        </p:nvSpPr>
        <p:spPr>
          <a:xfrm>
            <a:off x="5644724" y="3346301"/>
            <a:ext cx="3211352" cy="276999"/>
          </a:xfrm>
          <a:prstGeom prst="rect">
            <a:avLst/>
          </a:prstGeom>
          <a:noFill/>
        </p:spPr>
        <p:txBody>
          <a:bodyPr wrap="square" rtlCol="0">
            <a:spAutoFit/>
          </a:bodyPr>
          <a:lstStyle/>
          <a:p>
            <a:r>
              <a:rPr lang="vi-VN" altLang="zh-TW" sz="1200" dirty="0">
                <a:solidFill>
                  <a:schemeClr val="tx1">
                    <a:lumMod val="75000"/>
                    <a:lumOff val="25000"/>
                  </a:schemeClr>
                </a:solidFill>
                <a:latin typeface="Verdana" panose="020B0604030504040204" pitchFamily="34" charset="0"/>
                <a:ea typeface="微軟正黑體" panose="020B0604030504040204" pitchFamily="34" charset="-120"/>
              </a:rPr>
              <a:t>Viện nghiên cứu kĩ thuật công nghiệp</a:t>
            </a:r>
            <a:endParaRPr lang="en-US" altLang="zh-TW"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67" name="文字方塊 66">
            <a:extLst>
              <a:ext uri="{FF2B5EF4-FFF2-40B4-BE49-F238E27FC236}">
                <a16:creationId xmlns:a16="http://schemas.microsoft.com/office/drawing/2014/main" id="{AD34662A-0364-41C9-A577-2C7174FD7DFA}"/>
              </a:ext>
            </a:extLst>
          </p:cNvPr>
          <p:cNvSpPr txBox="1"/>
          <p:nvPr/>
        </p:nvSpPr>
        <p:spPr>
          <a:xfrm>
            <a:off x="5644723" y="3610987"/>
            <a:ext cx="3249024" cy="646331"/>
          </a:xfrm>
          <a:prstGeom prst="rect">
            <a:avLst/>
          </a:prstGeom>
          <a:noFill/>
        </p:spPr>
        <p:txBody>
          <a:bodyPr wrap="square" rtlCol="0">
            <a:spAutoFit/>
          </a:bodyPr>
          <a:lstStyle/>
          <a:p>
            <a:r>
              <a:rPr lang="en-US" altLang="zh-TW" sz="1200" dirty="0">
                <a:solidFill>
                  <a:schemeClr val="tx1">
                    <a:lumMod val="75000"/>
                    <a:lumOff val="25000"/>
                  </a:schemeClr>
                </a:solidFill>
                <a:latin typeface="Verdana" panose="020B0604030504040204" pitchFamily="34" charset="0"/>
                <a:ea typeface="Verdana" panose="020B0604030504040204" pitchFamily="34" charset="0"/>
              </a:rPr>
              <a:t>2016</a:t>
            </a:r>
          </a:p>
          <a:p>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Lựa</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chọn</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thông</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minh</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nhất</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cho</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nền</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nông</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nghiệp</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kiểu</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mới</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và</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y </a:t>
            </a:r>
            <a:r>
              <a:rPr lang="en-US" altLang="zh-TW" sz="1200" dirty="0" err="1">
                <a:solidFill>
                  <a:schemeClr val="tx1">
                    <a:lumMod val="75000"/>
                    <a:lumOff val="25000"/>
                  </a:schemeClr>
                </a:solidFill>
                <a:latin typeface="Verdana" panose="020B0604030504040204" pitchFamily="34" charset="0"/>
                <a:ea typeface="Verdana" panose="020B0604030504040204" pitchFamily="34" charset="0"/>
              </a:rPr>
              <a:t>sinh</a:t>
            </a:r>
            <a:r>
              <a:rPr lang="en-US" altLang="zh-TW" sz="1200" dirty="0">
                <a:solidFill>
                  <a:schemeClr val="tx1">
                    <a:lumMod val="75000"/>
                    <a:lumOff val="25000"/>
                  </a:schemeClr>
                </a:solidFill>
                <a:latin typeface="Verdana" panose="020B0604030504040204" pitchFamily="34" charset="0"/>
                <a:ea typeface="Verdana" panose="020B0604030504040204" pitchFamily="34" charset="0"/>
              </a:rPr>
              <a:t> </a:t>
            </a:r>
          </a:p>
        </p:txBody>
      </p:sp>
      <p:pic>
        <p:nvPicPr>
          <p:cNvPr id="69" name="圖片 68">
            <a:extLst>
              <a:ext uri="{FF2B5EF4-FFF2-40B4-BE49-F238E27FC236}">
                <a16:creationId xmlns:a16="http://schemas.microsoft.com/office/drawing/2014/main" id="{BFFF9767-7BEA-461E-94A4-4DB0850147F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469" t="7118" r="25728" b="44132"/>
          <a:stretch/>
        </p:blipFill>
        <p:spPr>
          <a:xfrm>
            <a:off x="5353865" y="3347638"/>
            <a:ext cx="253188" cy="269917"/>
          </a:xfrm>
          <a:prstGeom prst="rect">
            <a:avLst/>
          </a:prstGeom>
        </p:spPr>
      </p:pic>
      <p:pic>
        <p:nvPicPr>
          <p:cNvPr id="71" name="圖片 70">
            <a:extLst>
              <a:ext uri="{FF2B5EF4-FFF2-40B4-BE49-F238E27FC236}">
                <a16:creationId xmlns:a16="http://schemas.microsoft.com/office/drawing/2014/main" id="{F51ABC91-013C-413C-B4C1-66B3067A00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2019" y="2736736"/>
            <a:ext cx="967256" cy="1349583"/>
          </a:xfrm>
          <a:prstGeom prst="rect">
            <a:avLst/>
          </a:prstGeom>
        </p:spPr>
      </p:pic>
      <p:pic>
        <p:nvPicPr>
          <p:cNvPr id="73" name="圖片 72">
            <a:extLst>
              <a:ext uri="{FF2B5EF4-FFF2-40B4-BE49-F238E27FC236}">
                <a16:creationId xmlns:a16="http://schemas.microsoft.com/office/drawing/2014/main" id="{E6C917D8-F030-48B5-9E45-9343BAA895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1323" y="1779627"/>
            <a:ext cx="253188" cy="269917"/>
          </a:xfrm>
          <a:prstGeom prst="rect">
            <a:avLst/>
          </a:prstGeom>
        </p:spPr>
      </p:pic>
      <p:pic>
        <p:nvPicPr>
          <p:cNvPr id="38" name="Picture 37">
            <a:extLst>
              <a:ext uri="{FF2B5EF4-FFF2-40B4-BE49-F238E27FC236}">
                <a16:creationId xmlns:a16="http://schemas.microsoft.com/office/drawing/2014/main" id="{0A28D083-E2F5-4306-AC1E-08B42EF114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181023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细黑" panose="02010600040101010101" pitchFamily="2" charset="-122"/>
            </a:endParaRPr>
          </a:p>
        </p:txBody>
      </p:sp>
      <p:sp>
        <p:nvSpPr>
          <p:cNvPr id="31" name="Rectangle 39"/>
          <p:cNvSpPr>
            <a:spLocks noChangeArrowheads="1"/>
          </p:cNvSpPr>
          <p:nvPr/>
        </p:nvSpPr>
        <p:spPr bwMode="auto">
          <a:xfrm>
            <a:off x="827584" y="217496"/>
            <a:ext cx="5583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200" dirty="0" err="1">
                <a:solidFill>
                  <a:schemeClr val="tx1">
                    <a:lumMod val="85000"/>
                    <a:lumOff val="15000"/>
                  </a:schemeClr>
                </a:solidFill>
                <a:latin typeface="Verdana" panose="020B0604030504040204" pitchFamily="34" charset="0"/>
                <a:ea typeface="Verdana" panose="020B0604030504040204" pitchFamily="34" charset="0"/>
              </a:rPr>
              <a:t>Quy</a:t>
            </a:r>
            <a:r>
              <a:rPr lang="en-US" altLang="zh-CN" sz="2200" dirty="0">
                <a:solidFill>
                  <a:schemeClr val="tx1">
                    <a:lumMod val="85000"/>
                    <a:lumOff val="15000"/>
                  </a:schemeClr>
                </a:solidFill>
                <a:latin typeface="Verdana" panose="020B0604030504040204" pitchFamily="34" charset="0"/>
                <a:ea typeface="Verdana" panose="020B0604030504040204" pitchFamily="34" charset="0"/>
              </a:rPr>
              <a:t> </a:t>
            </a:r>
            <a:r>
              <a:rPr lang="en-US" altLang="zh-CN" sz="2200" dirty="0" err="1">
                <a:solidFill>
                  <a:schemeClr val="tx1">
                    <a:lumMod val="85000"/>
                    <a:lumOff val="15000"/>
                  </a:schemeClr>
                </a:solidFill>
                <a:latin typeface="Verdana" panose="020B0604030504040204" pitchFamily="34" charset="0"/>
                <a:ea typeface="Verdana" panose="020B0604030504040204" pitchFamily="34" charset="0"/>
              </a:rPr>
              <a:t>trình</a:t>
            </a:r>
            <a:r>
              <a:rPr lang="en-US" altLang="zh-CN" sz="2200" dirty="0">
                <a:solidFill>
                  <a:schemeClr val="tx1">
                    <a:lumMod val="85000"/>
                    <a:lumOff val="15000"/>
                  </a:schemeClr>
                </a:solidFill>
                <a:latin typeface="Verdana" panose="020B0604030504040204" pitchFamily="34" charset="0"/>
                <a:ea typeface="Verdana" panose="020B0604030504040204" pitchFamily="34" charset="0"/>
              </a:rPr>
              <a:t> </a:t>
            </a:r>
            <a:r>
              <a:rPr lang="en-US" altLang="zh-CN" sz="2200" dirty="0" err="1">
                <a:solidFill>
                  <a:schemeClr val="tx1">
                    <a:lumMod val="85000"/>
                    <a:lumOff val="15000"/>
                  </a:schemeClr>
                </a:solidFill>
                <a:latin typeface="Verdana" panose="020B0604030504040204" pitchFamily="34" charset="0"/>
                <a:ea typeface="Verdana" panose="020B0604030504040204" pitchFamily="34" charset="0"/>
              </a:rPr>
              <a:t>lên</a:t>
            </a:r>
            <a:r>
              <a:rPr lang="en-US" altLang="zh-CN" sz="2200" dirty="0">
                <a:solidFill>
                  <a:schemeClr val="tx1">
                    <a:lumMod val="85000"/>
                    <a:lumOff val="15000"/>
                  </a:schemeClr>
                </a:solidFill>
                <a:latin typeface="Verdana" panose="020B0604030504040204" pitchFamily="34" charset="0"/>
                <a:ea typeface="Verdana" panose="020B0604030504040204" pitchFamily="34" charset="0"/>
              </a:rPr>
              <a:t> men </a:t>
            </a:r>
            <a:r>
              <a:rPr lang="en-US" altLang="zh-CN" sz="2200" dirty="0" err="1">
                <a:solidFill>
                  <a:schemeClr val="tx1">
                    <a:lumMod val="85000"/>
                    <a:lumOff val="15000"/>
                  </a:schemeClr>
                </a:solidFill>
                <a:latin typeface="Verdana" panose="020B0604030504040204" pitchFamily="34" charset="0"/>
                <a:ea typeface="Verdana" panose="020B0604030504040204" pitchFamily="34" charset="0"/>
              </a:rPr>
              <a:t>chất</a:t>
            </a:r>
            <a:r>
              <a:rPr lang="en-US" altLang="zh-CN" sz="2200" dirty="0">
                <a:solidFill>
                  <a:schemeClr val="tx1">
                    <a:lumMod val="85000"/>
                    <a:lumOff val="15000"/>
                  </a:schemeClr>
                </a:solidFill>
                <a:latin typeface="Verdana" panose="020B0604030504040204" pitchFamily="34" charset="0"/>
                <a:ea typeface="Verdana" panose="020B0604030504040204" pitchFamily="34" charset="0"/>
              </a:rPr>
              <a:t> l</a:t>
            </a:r>
            <a:r>
              <a:rPr lang="vi-VN" altLang="zh-CN" sz="2200" dirty="0">
                <a:solidFill>
                  <a:schemeClr val="tx1">
                    <a:lumMod val="85000"/>
                    <a:lumOff val="15000"/>
                  </a:schemeClr>
                </a:solidFill>
                <a:latin typeface="Verdana" panose="020B0604030504040204" pitchFamily="34" charset="0"/>
                <a:ea typeface="Verdana" panose="020B0604030504040204" pitchFamily="34" charset="0"/>
              </a:rPr>
              <a:t>ượng </a:t>
            </a:r>
            <a:r>
              <a:rPr lang="vi-VN" altLang="zh-CN" sz="2000" dirty="0">
                <a:solidFill>
                  <a:schemeClr val="tx1">
                    <a:lumMod val="85000"/>
                    <a:lumOff val="15000"/>
                  </a:schemeClr>
                </a:solidFill>
                <a:latin typeface="Verdana" panose="020B0604030504040204" pitchFamily="34" charset="0"/>
                <a:ea typeface="Verdana" panose="020B0604030504040204" pitchFamily="34" charset="0"/>
              </a:rPr>
              <a:t>cao</a:t>
            </a:r>
            <a:endParaRPr lang="en-US" altLang="zh-CN" sz="200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29" name="文字方塊 28">
            <a:extLst>
              <a:ext uri="{FF2B5EF4-FFF2-40B4-BE49-F238E27FC236}">
                <a16:creationId xmlns:a16="http://schemas.microsoft.com/office/drawing/2014/main" id="{12AABBA1-BB75-4EDF-9ADE-6F14BBA6B3FF}"/>
              </a:ext>
            </a:extLst>
          </p:cNvPr>
          <p:cNvSpPr txBox="1"/>
          <p:nvPr/>
        </p:nvSpPr>
        <p:spPr>
          <a:xfrm>
            <a:off x="5444437" y="47092"/>
            <a:ext cx="3720209" cy="600164"/>
          </a:xfrm>
          <a:prstGeom prst="rect">
            <a:avLst/>
          </a:prstGeom>
          <a:noFill/>
        </p:spPr>
        <p:txBody>
          <a:bodyPr wrap="square">
            <a:spAutoFit/>
          </a:bodyPr>
          <a:lstStyle/>
          <a:p>
            <a:pPr algn="just"/>
            <a:r>
              <a:rPr lang="vi-VN" altLang="zh-TW" sz="1100" b="0" i="0" dirty="0">
                <a:solidFill>
                  <a:schemeClr val="tx1">
                    <a:lumMod val="50000"/>
                    <a:lumOff val="50000"/>
                  </a:schemeClr>
                </a:solidFill>
                <a:effectLst/>
                <a:latin typeface="Verdana" panose="020B0604030504040204" pitchFamily="34" charset="0"/>
                <a:ea typeface="Verdana" panose="020B0604030504040204" pitchFamily="34" charset="0"/>
              </a:rPr>
              <a:t>Các bản nhạc đầy sức sống sẽ được phát trong toàn bộ quá trình lên men, để âm thanh vui vẻ và yên bình có thể khơi dậy năng lượng của enzyme.</a:t>
            </a:r>
            <a:endParaRPr lang="zh-TW" altLang="en-US" sz="1100" b="0" i="0" dirty="0">
              <a:solidFill>
                <a:schemeClr val="tx1">
                  <a:lumMod val="50000"/>
                  <a:lumOff val="50000"/>
                </a:schemeClr>
              </a:solidFill>
              <a:effectLst/>
              <a:latin typeface="Verdana" panose="020B0604030504040204" pitchFamily="34" charset="0"/>
              <a:ea typeface="微軟正黑體" panose="020B0604030504040204" pitchFamily="34" charset="-120"/>
            </a:endParaRPr>
          </a:p>
        </p:txBody>
      </p:sp>
      <p:grpSp>
        <p:nvGrpSpPr>
          <p:cNvPr id="30" name="组合 33">
            <a:extLst>
              <a:ext uri="{FF2B5EF4-FFF2-40B4-BE49-F238E27FC236}">
                <a16:creationId xmlns:a16="http://schemas.microsoft.com/office/drawing/2014/main" id="{7198F8B6-36C9-4D41-9521-B4845495AB50}"/>
              </a:ext>
            </a:extLst>
          </p:cNvPr>
          <p:cNvGrpSpPr/>
          <p:nvPr/>
        </p:nvGrpSpPr>
        <p:grpSpPr>
          <a:xfrm>
            <a:off x="0" y="636033"/>
            <a:ext cx="9144000" cy="4466162"/>
            <a:chOff x="0" y="2381272"/>
            <a:chExt cx="12192000" cy="4483056"/>
          </a:xfrm>
        </p:grpSpPr>
        <p:sp>
          <p:nvSpPr>
            <p:cNvPr id="32" name="world-map_52611">
              <a:extLst>
                <a:ext uri="{FF2B5EF4-FFF2-40B4-BE49-F238E27FC236}">
                  <a16:creationId xmlns:a16="http://schemas.microsoft.com/office/drawing/2014/main" id="{E8D12D28-03D3-4DA8-9A00-60EC4DFB11DF}"/>
                </a:ext>
              </a:extLst>
            </p:cNvPr>
            <p:cNvSpPr>
              <a:spLocks noChangeAspect="1"/>
            </p:cNvSpPr>
            <p:nvPr userDrawn="1"/>
          </p:nvSpPr>
          <p:spPr bwMode="auto">
            <a:xfrm>
              <a:off x="1333500" y="2381272"/>
              <a:ext cx="9334500" cy="3908425"/>
            </a:xfrm>
            <a:custGeom>
              <a:avLst/>
              <a:gdLst>
                <a:gd name="connsiteX0" fmla="*/ 525459 w 605882"/>
                <a:gd name="connsiteY0" fmla="*/ 236661 h 335631"/>
                <a:gd name="connsiteX1" fmla="*/ 531211 w 605882"/>
                <a:gd name="connsiteY1" fmla="*/ 246719 h 335631"/>
                <a:gd name="connsiteX2" fmla="*/ 542715 w 605882"/>
                <a:gd name="connsiteY2" fmla="*/ 261087 h 335631"/>
                <a:gd name="connsiteX3" fmla="*/ 544153 w 605882"/>
                <a:gd name="connsiteY3" fmla="*/ 272582 h 335631"/>
                <a:gd name="connsiteX4" fmla="*/ 539839 w 605882"/>
                <a:gd name="connsiteY4" fmla="*/ 286951 h 335631"/>
                <a:gd name="connsiteX5" fmla="*/ 531211 w 605882"/>
                <a:gd name="connsiteY5" fmla="*/ 291261 h 335631"/>
                <a:gd name="connsiteX6" fmla="*/ 522583 w 605882"/>
                <a:gd name="connsiteY6" fmla="*/ 291261 h 335631"/>
                <a:gd name="connsiteX7" fmla="*/ 515393 w 605882"/>
                <a:gd name="connsiteY7" fmla="*/ 284077 h 335631"/>
                <a:gd name="connsiteX8" fmla="*/ 508204 w 605882"/>
                <a:gd name="connsiteY8" fmla="*/ 278329 h 335631"/>
                <a:gd name="connsiteX9" fmla="*/ 488072 w 605882"/>
                <a:gd name="connsiteY9" fmla="*/ 282640 h 335631"/>
                <a:gd name="connsiteX10" fmla="*/ 479444 w 605882"/>
                <a:gd name="connsiteY10" fmla="*/ 284077 h 335631"/>
                <a:gd name="connsiteX11" fmla="*/ 478006 w 605882"/>
                <a:gd name="connsiteY11" fmla="*/ 271145 h 335631"/>
                <a:gd name="connsiteX12" fmla="*/ 476568 w 605882"/>
                <a:gd name="connsiteY12" fmla="*/ 259650 h 335631"/>
                <a:gd name="connsiteX13" fmla="*/ 488072 w 605882"/>
                <a:gd name="connsiteY13" fmla="*/ 252466 h 335631"/>
                <a:gd name="connsiteX14" fmla="*/ 493824 w 605882"/>
                <a:gd name="connsiteY14" fmla="*/ 245282 h 335631"/>
                <a:gd name="connsiteX15" fmla="*/ 501014 w 605882"/>
                <a:gd name="connsiteY15" fmla="*/ 243845 h 335631"/>
                <a:gd name="connsiteX16" fmla="*/ 509642 w 605882"/>
                <a:gd name="connsiteY16" fmla="*/ 238098 h 335631"/>
                <a:gd name="connsiteX17" fmla="*/ 515393 w 605882"/>
                <a:gd name="connsiteY17" fmla="*/ 239535 h 335631"/>
                <a:gd name="connsiteX18" fmla="*/ 515393 w 605882"/>
                <a:gd name="connsiteY18" fmla="*/ 243845 h 335631"/>
                <a:gd name="connsiteX19" fmla="*/ 525459 w 605882"/>
                <a:gd name="connsiteY19" fmla="*/ 236661 h 335631"/>
                <a:gd name="connsiteX20" fmla="*/ 510755 w 605882"/>
                <a:gd name="connsiteY20" fmla="*/ 218720 h 335631"/>
                <a:gd name="connsiteX21" fmla="*/ 515433 w 605882"/>
                <a:gd name="connsiteY21" fmla="*/ 220895 h 335631"/>
                <a:gd name="connsiteX22" fmla="*/ 525509 w 605882"/>
                <a:gd name="connsiteY22" fmla="*/ 220895 h 335631"/>
                <a:gd name="connsiteX23" fmla="*/ 534145 w 605882"/>
                <a:gd name="connsiteY23" fmla="*/ 225245 h 335631"/>
                <a:gd name="connsiteX24" fmla="*/ 537023 w 605882"/>
                <a:gd name="connsiteY24" fmla="*/ 228145 h 335631"/>
                <a:gd name="connsiteX25" fmla="*/ 539902 w 605882"/>
                <a:gd name="connsiteY25" fmla="*/ 233946 h 335631"/>
                <a:gd name="connsiteX26" fmla="*/ 534145 w 605882"/>
                <a:gd name="connsiteY26" fmla="*/ 235396 h 335631"/>
                <a:gd name="connsiteX27" fmla="*/ 525509 w 605882"/>
                <a:gd name="connsiteY27" fmla="*/ 233946 h 335631"/>
                <a:gd name="connsiteX28" fmla="*/ 516872 w 605882"/>
                <a:gd name="connsiteY28" fmla="*/ 229596 h 335631"/>
                <a:gd name="connsiteX29" fmla="*/ 516872 w 605882"/>
                <a:gd name="connsiteY29" fmla="*/ 225245 h 335631"/>
                <a:gd name="connsiteX30" fmla="*/ 508236 w 605882"/>
                <a:gd name="connsiteY30" fmla="*/ 220895 h 335631"/>
                <a:gd name="connsiteX31" fmla="*/ 510755 w 605882"/>
                <a:gd name="connsiteY31" fmla="*/ 218720 h 335631"/>
                <a:gd name="connsiteX32" fmla="*/ 447040 w 605882"/>
                <a:gd name="connsiteY32" fmla="*/ 207794 h 335631"/>
                <a:gd name="connsiteX33" fmla="*/ 452243 w 605882"/>
                <a:gd name="connsiteY33" fmla="*/ 210841 h 335631"/>
                <a:gd name="connsiteX34" fmla="*/ 462290 w 605882"/>
                <a:gd name="connsiteY34" fmla="*/ 219446 h 335631"/>
                <a:gd name="connsiteX35" fmla="*/ 468031 w 605882"/>
                <a:gd name="connsiteY35" fmla="*/ 215144 h 335631"/>
                <a:gd name="connsiteX36" fmla="*/ 476643 w 605882"/>
                <a:gd name="connsiteY36" fmla="*/ 210841 h 335631"/>
                <a:gd name="connsiteX37" fmla="*/ 480949 w 605882"/>
                <a:gd name="connsiteY37" fmla="*/ 213710 h 335631"/>
                <a:gd name="connsiteX38" fmla="*/ 479514 w 605882"/>
                <a:gd name="connsiteY38" fmla="*/ 220880 h 335631"/>
                <a:gd name="connsiteX39" fmla="*/ 486690 w 605882"/>
                <a:gd name="connsiteY39" fmla="*/ 216578 h 335631"/>
                <a:gd name="connsiteX40" fmla="*/ 493867 w 605882"/>
                <a:gd name="connsiteY40" fmla="*/ 216578 h 335631"/>
                <a:gd name="connsiteX41" fmla="*/ 495302 w 605882"/>
                <a:gd name="connsiteY41" fmla="*/ 225182 h 335631"/>
                <a:gd name="connsiteX42" fmla="*/ 489561 w 605882"/>
                <a:gd name="connsiteY42" fmla="*/ 229485 h 335631"/>
                <a:gd name="connsiteX43" fmla="*/ 482384 w 605882"/>
                <a:gd name="connsiteY43" fmla="*/ 229485 h 335631"/>
                <a:gd name="connsiteX44" fmla="*/ 479514 w 605882"/>
                <a:gd name="connsiteY44" fmla="*/ 232353 h 335631"/>
                <a:gd name="connsiteX45" fmla="*/ 469467 w 605882"/>
                <a:gd name="connsiteY45" fmla="*/ 229485 h 335631"/>
                <a:gd name="connsiteX46" fmla="*/ 462290 w 605882"/>
                <a:gd name="connsiteY46" fmla="*/ 229485 h 335631"/>
                <a:gd name="connsiteX47" fmla="*/ 455114 w 605882"/>
                <a:gd name="connsiteY47" fmla="*/ 223748 h 335631"/>
                <a:gd name="connsiteX48" fmla="*/ 445067 w 605882"/>
                <a:gd name="connsiteY48" fmla="*/ 207973 h 335631"/>
                <a:gd name="connsiteX49" fmla="*/ 447040 w 605882"/>
                <a:gd name="connsiteY49" fmla="*/ 207794 h 335631"/>
                <a:gd name="connsiteX50" fmla="*/ 526863 w 605882"/>
                <a:gd name="connsiteY50" fmla="*/ 122827 h 335631"/>
                <a:gd name="connsiteX51" fmla="*/ 528297 w 605882"/>
                <a:gd name="connsiteY51" fmla="*/ 123544 h 335631"/>
                <a:gd name="connsiteX52" fmla="*/ 529731 w 605882"/>
                <a:gd name="connsiteY52" fmla="*/ 132142 h 335631"/>
                <a:gd name="connsiteX53" fmla="*/ 525429 w 605882"/>
                <a:gd name="connsiteY53" fmla="*/ 139307 h 335631"/>
                <a:gd name="connsiteX54" fmla="*/ 521126 w 605882"/>
                <a:gd name="connsiteY54" fmla="*/ 150772 h 335631"/>
                <a:gd name="connsiteX55" fmla="*/ 503917 w 605882"/>
                <a:gd name="connsiteY55" fmla="*/ 159370 h 335631"/>
                <a:gd name="connsiteX56" fmla="*/ 508219 w 605882"/>
                <a:gd name="connsiteY56" fmla="*/ 152205 h 335631"/>
                <a:gd name="connsiteX57" fmla="*/ 516824 w 605882"/>
                <a:gd name="connsiteY57" fmla="*/ 145039 h 335631"/>
                <a:gd name="connsiteX58" fmla="*/ 521126 w 605882"/>
                <a:gd name="connsiteY58" fmla="*/ 136441 h 335631"/>
                <a:gd name="connsiteX59" fmla="*/ 525429 w 605882"/>
                <a:gd name="connsiteY59" fmla="*/ 126410 h 335631"/>
                <a:gd name="connsiteX60" fmla="*/ 526863 w 605882"/>
                <a:gd name="connsiteY60" fmla="*/ 122827 h 335631"/>
                <a:gd name="connsiteX61" fmla="*/ 15955 w 605882"/>
                <a:gd name="connsiteY61" fmla="*/ 36130 h 335631"/>
                <a:gd name="connsiteX62" fmla="*/ 26006 w 605882"/>
                <a:gd name="connsiteY62" fmla="*/ 36130 h 335631"/>
                <a:gd name="connsiteX63" fmla="*/ 34621 w 605882"/>
                <a:gd name="connsiteY63" fmla="*/ 38996 h 335631"/>
                <a:gd name="connsiteX64" fmla="*/ 51850 w 605882"/>
                <a:gd name="connsiteY64" fmla="*/ 44728 h 335631"/>
                <a:gd name="connsiteX65" fmla="*/ 60465 w 605882"/>
                <a:gd name="connsiteY65" fmla="*/ 41862 h 335631"/>
                <a:gd name="connsiteX66" fmla="*/ 73387 w 605882"/>
                <a:gd name="connsiteY66" fmla="*/ 41862 h 335631"/>
                <a:gd name="connsiteX67" fmla="*/ 80566 w 605882"/>
                <a:gd name="connsiteY67" fmla="*/ 43295 h 335631"/>
                <a:gd name="connsiteX68" fmla="*/ 113589 w 605882"/>
                <a:gd name="connsiteY68" fmla="*/ 47594 h 335631"/>
                <a:gd name="connsiteX69" fmla="*/ 123640 w 605882"/>
                <a:gd name="connsiteY69" fmla="*/ 47594 h 335631"/>
                <a:gd name="connsiteX70" fmla="*/ 137998 w 605882"/>
                <a:gd name="connsiteY70" fmla="*/ 41862 h 335631"/>
                <a:gd name="connsiteX71" fmla="*/ 146613 w 605882"/>
                <a:gd name="connsiteY71" fmla="*/ 56192 h 335631"/>
                <a:gd name="connsiteX72" fmla="*/ 143741 w 605882"/>
                <a:gd name="connsiteY72" fmla="*/ 63357 h 335631"/>
                <a:gd name="connsiteX73" fmla="*/ 146613 w 605882"/>
                <a:gd name="connsiteY73" fmla="*/ 69089 h 335631"/>
                <a:gd name="connsiteX74" fmla="*/ 142305 w 605882"/>
                <a:gd name="connsiteY74" fmla="*/ 71955 h 335631"/>
                <a:gd name="connsiteX75" fmla="*/ 135126 w 605882"/>
                <a:gd name="connsiteY75" fmla="*/ 71955 h 335631"/>
                <a:gd name="connsiteX76" fmla="*/ 127947 w 605882"/>
                <a:gd name="connsiteY76" fmla="*/ 74821 h 335631"/>
                <a:gd name="connsiteX77" fmla="*/ 123640 w 605882"/>
                <a:gd name="connsiteY77" fmla="*/ 86286 h 335631"/>
                <a:gd name="connsiteX78" fmla="*/ 129383 w 605882"/>
                <a:gd name="connsiteY78" fmla="*/ 93451 h 335631"/>
                <a:gd name="connsiteX79" fmla="*/ 140869 w 605882"/>
                <a:gd name="connsiteY79" fmla="*/ 99183 h 335631"/>
                <a:gd name="connsiteX80" fmla="*/ 145177 w 605882"/>
                <a:gd name="connsiteY80" fmla="*/ 106348 h 335631"/>
                <a:gd name="connsiteX81" fmla="*/ 148048 w 605882"/>
                <a:gd name="connsiteY81" fmla="*/ 109214 h 335631"/>
                <a:gd name="connsiteX82" fmla="*/ 150920 w 605882"/>
                <a:gd name="connsiteY82" fmla="*/ 99183 h 335631"/>
                <a:gd name="connsiteX83" fmla="*/ 149484 w 605882"/>
                <a:gd name="connsiteY83" fmla="*/ 90585 h 335631"/>
                <a:gd name="connsiteX84" fmla="*/ 150920 w 605882"/>
                <a:gd name="connsiteY84" fmla="*/ 77687 h 335631"/>
                <a:gd name="connsiteX85" fmla="*/ 156663 w 605882"/>
                <a:gd name="connsiteY85" fmla="*/ 74821 h 335631"/>
                <a:gd name="connsiteX86" fmla="*/ 163842 w 605882"/>
                <a:gd name="connsiteY86" fmla="*/ 77687 h 335631"/>
                <a:gd name="connsiteX87" fmla="*/ 168149 w 605882"/>
                <a:gd name="connsiteY87" fmla="*/ 84853 h 335631"/>
                <a:gd name="connsiteX88" fmla="*/ 173893 w 605882"/>
                <a:gd name="connsiteY88" fmla="*/ 80553 h 335631"/>
                <a:gd name="connsiteX89" fmla="*/ 179636 w 605882"/>
                <a:gd name="connsiteY89" fmla="*/ 86286 h 335631"/>
                <a:gd name="connsiteX90" fmla="*/ 186815 w 605882"/>
                <a:gd name="connsiteY90" fmla="*/ 97750 h 335631"/>
                <a:gd name="connsiteX91" fmla="*/ 195429 w 605882"/>
                <a:gd name="connsiteY91" fmla="*/ 119245 h 335631"/>
                <a:gd name="connsiteX92" fmla="*/ 193994 w 605882"/>
                <a:gd name="connsiteY92" fmla="*/ 123544 h 335631"/>
                <a:gd name="connsiteX93" fmla="*/ 181072 w 605882"/>
                <a:gd name="connsiteY93" fmla="*/ 127843 h 335631"/>
                <a:gd name="connsiteX94" fmla="*/ 171021 w 605882"/>
                <a:gd name="connsiteY94" fmla="*/ 133575 h 335631"/>
                <a:gd name="connsiteX95" fmla="*/ 163842 w 605882"/>
                <a:gd name="connsiteY95" fmla="*/ 139307 h 335631"/>
                <a:gd name="connsiteX96" fmla="*/ 156663 w 605882"/>
                <a:gd name="connsiteY96" fmla="*/ 149338 h 335631"/>
                <a:gd name="connsiteX97" fmla="*/ 148048 w 605882"/>
                <a:gd name="connsiteY97" fmla="*/ 162236 h 335631"/>
                <a:gd name="connsiteX98" fmla="*/ 145177 w 605882"/>
                <a:gd name="connsiteY98" fmla="*/ 170834 h 335631"/>
                <a:gd name="connsiteX99" fmla="*/ 139434 w 605882"/>
                <a:gd name="connsiteY99" fmla="*/ 163669 h 335631"/>
                <a:gd name="connsiteX100" fmla="*/ 123640 w 605882"/>
                <a:gd name="connsiteY100" fmla="*/ 162236 h 335631"/>
                <a:gd name="connsiteX101" fmla="*/ 122204 w 605882"/>
                <a:gd name="connsiteY101" fmla="*/ 180865 h 335631"/>
                <a:gd name="connsiteX102" fmla="*/ 132255 w 605882"/>
                <a:gd name="connsiteY102" fmla="*/ 175133 h 335631"/>
                <a:gd name="connsiteX103" fmla="*/ 136562 w 605882"/>
                <a:gd name="connsiteY103" fmla="*/ 179432 h 335631"/>
                <a:gd name="connsiteX104" fmla="*/ 137998 w 605882"/>
                <a:gd name="connsiteY104" fmla="*/ 188030 h 335631"/>
                <a:gd name="connsiteX105" fmla="*/ 145177 w 605882"/>
                <a:gd name="connsiteY105" fmla="*/ 193762 h 335631"/>
                <a:gd name="connsiteX106" fmla="*/ 156663 w 605882"/>
                <a:gd name="connsiteY106" fmla="*/ 193762 h 335631"/>
                <a:gd name="connsiteX107" fmla="*/ 181072 w 605882"/>
                <a:gd name="connsiteY107" fmla="*/ 198061 h 335631"/>
                <a:gd name="connsiteX108" fmla="*/ 192558 w 605882"/>
                <a:gd name="connsiteY108" fmla="*/ 203793 h 335631"/>
                <a:gd name="connsiteX109" fmla="*/ 206916 w 605882"/>
                <a:gd name="connsiteY109" fmla="*/ 218123 h 335631"/>
                <a:gd name="connsiteX110" fmla="*/ 228453 w 605882"/>
                <a:gd name="connsiteY110" fmla="*/ 223855 h 335631"/>
                <a:gd name="connsiteX111" fmla="*/ 224145 w 605882"/>
                <a:gd name="connsiteY111" fmla="*/ 248217 h 335631"/>
                <a:gd name="connsiteX112" fmla="*/ 214095 w 605882"/>
                <a:gd name="connsiteY112" fmla="*/ 261114 h 335631"/>
                <a:gd name="connsiteX113" fmla="*/ 191122 w 605882"/>
                <a:gd name="connsiteY113" fmla="*/ 288342 h 335631"/>
                <a:gd name="connsiteX114" fmla="*/ 176764 w 605882"/>
                <a:gd name="connsiteY114" fmla="*/ 302672 h 335631"/>
                <a:gd name="connsiteX115" fmla="*/ 173893 w 605882"/>
                <a:gd name="connsiteY115" fmla="*/ 311270 h 335631"/>
                <a:gd name="connsiteX116" fmla="*/ 173893 w 605882"/>
                <a:gd name="connsiteY116" fmla="*/ 319868 h 335631"/>
                <a:gd name="connsiteX117" fmla="*/ 173893 w 605882"/>
                <a:gd name="connsiteY117" fmla="*/ 331332 h 335631"/>
                <a:gd name="connsiteX118" fmla="*/ 173893 w 605882"/>
                <a:gd name="connsiteY118" fmla="*/ 335631 h 335631"/>
                <a:gd name="connsiteX119" fmla="*/ 159535 w 605882"/>
                <a:gd name="connsiteY119" fmla="*/ 327033 h 335631"/>
                <a:gd name="connsiteX120" fmla="*/ 159535 w 605882"/>
                <a:gd name="connsiteY120" fmla="*/ 295507 h 335631"/>
                <a:gd name="connsiteX121" fmla="*/ 163842 w 605882"/>
                <a:gd name="connsiteY121" fmla="*/ 259681 h 335631"/>
                <a:gd name="connsiteX122" fmla="*/ 158099 w 605882"/>
                <a:gd name="connsiteY122" fmla="*/ 246784 h 335631"/>
                <a:gd name="connsiteX123" fmla="*/ 146613 w 605882"/>
                <a:gd name="connsiteY123" fmla="*/ 228154 h 335631"/>
                <a:gd name="connsiteX124" fmla="*/ 148048 w 605882"/>
                <a:gd name="connsiteY124" fmla="*/ 216690 h 335631"/>
                <a:gd name="connsiteX125" fmla="*/ 148048 w 605882"/>
                <a:gd name="connsiteY125" fmla="*/ 205226 h 335631"/>
                <a:gd name="connsiteX126" fmla="*/ 136562 w 605882"/>
                <a:gd name="connsiteY126" fmla="*/ 196628 h 335631"/>
                <a:gd name="connsiteX127" fmla="*/ 127947 w 605882"/>
                <a:gd name="connsiteY127" fmla="*/ 190896 h 335631"/>
                <a:gd name="connsiteX128" fmla="*/ 113589 w 605882"/>
                <a:gd name="connsiteY128" fmla="*/ 186597 h 335631"/>
                <a:gd name="connsiteX129" fmla="*/ 99231 w 605882"/>
                <a:gd name="connsiteY129" fmla="*/ 172267 h 335631"/>
                <a:gd name="connsiteX130" fmla="*/ 97796 w 605882"/>
                <a:gd name="connsiteY130" fmla="*/ 177999 h 335631"/>
                <a:gd name="connsiteX131" fmla="*/ 80566 w 605882"/>
                <a:gd name="connsiteY131" fmla="*/ 155070 h 335631"/>
                <a:gd name="connsiteX132" fmla="*/ 71951 w 605882"/>
                <a:gd name="connsiteY132" fmla="*/ 123544 h 335631"/>
                <a:gd name="connsiteX133" fmla="*/ 57593 w 605882"/>
                <a:gd name="connsiteY133" fmla="*/ 102049 h 335631"/>
                <a:gd name="connsiteX134" fmla="*/ 46107 w 605882"/>
                <a:gd name="connsiteY134" fmla="*/ 87719 h 335631"/>
                <a:gd name="connsiteX135" fmla="*/ 30313 w 605882"/>
                <a:gd name="connsiteY135" fmla="*/ 86286 h 335631"/>
                <a:gd name="connsiteX136" fmla="*/ 8777 w 605882"/>
                <a:gd name="connsiteY136" fmla="*/ 86286 h 335631"/>
                <a:gd name="connsiteX137" fmla="*/ 162 w 605882"/>
                <a:gd name="connsiteY137" fmla="*/ 63357 h 335631"/>
                <a:gd name="connsiteX138" fmla="*/ 4469 w 605882"/>
                <a:gd name="connsiteY138" fmla="*/ 50460 h 335631"/>
                <a:gd name="connsiteX139" fmla="*/ 7341 w 605882"/>
                <a:gd name="connsiteY139" fmla="*/ 43295 h 335631"/>
                <a:gd name="connsiteX140" fmla="*/ 15955 w 605882"/>
                <a:gd name="connsiteY140" fmla="*/ 36130 h 335631"/>
                <a:gd name="connsiteX141" fmla="*/ 186781 w 605882"/>
                <a:gd name="connsiteY141" fmla="*/ 10328 h 335631"/>
                <a:gd name="connsiteX142" fmla="*/ 257129 w 605882"/>
                <a:gd name="connsiteY142" fmla="*/ 10328 h 335631"/>
                <a:gd name="connsiteX143" fmla="*/ 249951 w 605882"/>
                <a:gd name="connsiteY143" fmla="*/ 21790 h 335631"/>
                <a:gd name="connsiteX144" fmla="*/ 251386 w 605882"/>
                <a:gd name="connsiteY144" fmla="*/ 36117 h 335631"/>
                <a:gd name="connsiteX145" fmla="*/ 245644 w 605882"/>
                <a:gd name="connsiteY145" fmla="*/ 47579 h 335631"/>
                <a:gd name="connsiteX146" fmla="*/ 222673 w 605882"/>
                <a:gd name="connsiteY146" fmla="*/ 63340 h 335631"/>
                <a:gd name="connsiteX147" fmla="*/ 215494 w 605882"/>
                <a:gd name="connsiteY147" fmla="*/ 76234 h 335631"/>
                <a:gd name="connsiteX148" fmla="*/ 211187 w 605882"/>
                <a:gd name="connsiteY148" fmla="*/ 89129 h 335631"/>
                <a:gd name="connsiteX149" fmla="*/ 205445 w 605882"/>
                <a:gd name="connsiteY149" fmla="*/ 84831 h 335631"/>
                <a:gd name="connsiteX150" fmla="*/ 195395 w 605882"/>
                <a:gd name="connsiteY150" fmla="*/ 66205 h 335631"/>
                <a:gd name="connsiteX151" fmla="*/ 192524 w 605882"/>
                <a:gd name="connsiteY151" fmla="*/ 49012 h 335631"/>
                <a:gd name="connsiteX152" fmla="*/ 192524 w 605882"/>
                <a:gd name="connsiteY152" fmla="*/ 38983 h 335631"/>
                <a:gd name="connsiteX153" fmla="*/ 189652 w 605882"/>
                <a:gd name="connsiteY153" fmla="*/ 33252 h 335631"/>
                <a:gd name="connsiteX154" fmla="*/ 186781 w 605882"/>
                <a:gd name="connsiteY154" fmla="*/ 10328 h 335631"/>
                <a:gd name="connsiteX155" fmla="*/ 465186 w 605882"/>
                <a:gd name="connsiteY155" fmla="*/ 321 h 335631"/>
                <a:gd name="connsiteX156" fmla="*/ 492463 w 605882"/>
                <a:gd name="connsiteY156" fmla="*/ 17521 h 335631"/>
                <a:gd name="connsiteX157" fmla="*/ 522613 w 605882"/>
                <a:gd name="connsiteY157" fmla="*/ 24688 h 335631"/>
                <a:gd name="connsiteX158" fmla="*/ 549891 w 605882"/>
                <a:gd name="connsiteY158" fmla="*/ 31855 h 335631"/>
                <a:gd name="connsiteX159" fmla="*/ 571426 w 605882"/>
                <a:gd name="connsiteY159" fmla="*/ 36156 h 335631"/>
                <a:gd name="connsiteX160" fmla="*/ 595832 w 605882"/>
                <a:gd name="connsiteY160" fmla="*/ 49056 h 335631"/>
                <a:gd name="connsiteX161" fmla="*/ 605882 w 605882"/>
                <a:gd name="connsiteY161" fmla="*/ 59090 h 335631"/>
                <a:gd name="connsiteX162" fmla="*/ 600139 w 605882"/>
                <a:gd name="connsiteY162" fmla="*/ 67690 h 335631"/>
                <a:gd name="connsiteX163" fmla="*/ 590090 w 605882"/>
                <a:gd name="connsiteY163" fmla="*/ 64824 h 335631"/>
                <a:gd name="connsiteX164" fmla="*/ 587218 w 605882"/>
                <a:gd name="connsiteY164" fmla="*/ 73424 h 335631"/>
                <a:gd name="connsiteX165" fmla="*/ 565683 w 605882"/>
                <a:gd name="connsiteY165" fmla="*/ 86325 h 335631"/>
                <a:gd name="connsiteX166" fmla="*/ 561376 w 605882"/>
                <a:gd name="connsiteY166" fmla="*/ 92058 h 335631"/>
                <a:gd name="connsiteX167" fmla="*/ 555633 w 605882"/>
                <a:gd name="connsiteY167" fmla="*/ 102092 h 335631"/>
                <a:gd name="connsiteX168" fmla="*/ 547019 w 605882"/>
                <a:gd name="connsiteY168" fmla="*/ 116426 h 335631"/>
                <a:gd name="connsiteX169" fmla="*/ 544148 w 605882"/>
                <a:gd name="connsiteY169" fmla="*/ 107826 h 335631"/>
                <a:gd name="connsiteX170" fmla="*/ 534098 w 605882"/>
                <a:gd name="connsiteY170" fmla="*/ 89191 h 335631"/>
                <a:gd name="connsiteX171" fmla="*/ 521177 w 605882"/>
                <a:gd name="connsiteY171" fmla="*/ 99225 h 335631"/>
                <a:gd name="connsiteX172" fmla="*/ 525484 w 605882"/>
                <a:gd name="connsiteY172" fmla="*/ 106392 h 335631"/>
                <a:gd name="connsiteX173" fmla="*/ 522613 w 605882"/>
                <a:gd name="connsiteY173" fmla="*/ 117859 h 335631"/>
                <a:gd name="connsiteX174" fmla="*/ 506820 w 605882"/>
                <a:gd name="connsiteY174" fmla="*/ 137927 h 335631"/>
                <a:gd name="connsiteX175" fmla="*/ 505385 w 605882"/>
                <a:gd name="connsiteY175" fmla="*/ 149394 h 335631"/>
                <a:gd name="connsiteX176" fmla="*/ 496771 w 605882"/>
                <a:gd name="connsiteY176" fmla="*/ 153694 h 335631"/>
                <a:gd name="connsiteX177" fmla="*/ 495335 w 605882"/>
                <a:gd name="connsiteY177" fmla="*/ 142227 h 335631"/>
                <a:gd name="connsiteX178" fmla="*/ 486721 w 605882"/>
                <a:gd name="connsiteY178" fmla="*/ 149394 h 335631"/>
                <a:gd name="connsiteX179" fmla="*/ 489592 w 605882"/>
                <a:gd name="connsiteY179" fmla="*/ 168028 h 335631"/>
                <a:gd name="connsiteX180" fmla="*/ 470928 w 605882"/>
                <a:gd name="connsiteY180" fmla="*/ 179496 h 335631"/>
                <a:gd name="connsiteX181" fmla="*/ 469493 w 605882"/>
                <a:gd name="connsiteY181" fmla="*/ 190963 h 335631"/>
                <a:gd name="connsiteX182" fmla="*/ 462314 w 605882"/>
                <a:gd name="connsiteY182" fmla="*/ 200997 h 335631"/>
                <a:gd name="connsiteX183" fmla="*/ 456572 w 605882"/>
                <a:gd name="connsiteY183" fmla="*/ 198130 h 335631"/>
                <a:gd name="connsiteX184" fmla="*/ 450829 w 605882"/>
                <a:gd name="connsiteY184" fmla="*/ 203863 h 335631"/>
                <a:gd name="connsiteX185" fmla="*/ 449393 w 605882"/>
                <a:gd name="connsiteY185" fmla="*/ 193830 h 335631"/>
                <a:gd name="connsiteX186" fmla="*/ 436472 w 605882"/>
                <a:gd name="connsiteY186" fmla="*/ 179496 h 335631"/>
                <a:gd name="connsiteX187" fmla="*/ 430729 w 605882"/>
                <a:gd name="connsiteY187" fmla="*/ 183796 h 335631"/>
                <a:gd name="connsiteX188" fmla="*/ 419244 w 605882"/>
                <a:gd name="connsiteY188" fmla="*/ 202430 h 335631"/>
                <a:gd name="connsiteX189" fmla="*/ 413501 w 605882"/>
                <a:gd name="connsiteY189" fmla="*/ 205297 h 335631"/>
                <a:gd name="connsiteX190" fmla="*/ 402016 w 605882"/>
                <a:gd name="connsiteY190" fmla="*/ 180929 h 335631"/>
                <a:gd name="connsiteX191" fmla="*/ 384788 w 605882"/>
                <a:gd name="connsiteY191" fmla="*/ 172329 h 335631"/>
                <a:gd name="connsiteX192" fmla="*/ 373302 w 605882"/>
                <a:gd name="connsiteY192" fmla="*/ 166595 h 335631"/>
                <a:gd name="connsiteX193" fmla="*/ 367560 w 605882"/>
                <a:gd name="connsiteY193" fmla="*/ 166595 h 335631"/>
                <a:gd name="connsiteX194" fmla="*/ 376174 w 605882"/>
                <a:gd name="connsiteY194" fmla="*/ 172329 h 335631"/>
                <a:gd name="connsiteX195" fmla="*/ 381916 w 605882"/>
                <a:gd name="connsiteY195" fmla="*/ 180929 h 335631"/>
                <a:gd name="connsiteX196" fmla="*/ 364688 w 605882"/>
                <a:gd name="connsiteY196" fmla="*/ 190963 h 335631"/>
                <a:gd name="connsiteX197" fmla="*/ 350331 w 605882"/>
                <a:gd name="connsiteY197" fmla="*/ 176629 h 335631"/>
                <a:gd name="connsiteX198" fmla="*/ 344589 w 605882"/>
                <a:gd name="connsiteY198" fmla="*/ 173762 h 335631"/>
                <a:gd name="connsiteX199" fmla="*/ 353203 w 605882"/>
                <a:gd name="connsiteY199" fmla="*/ 189529 h 335631"/>
                <a:gd name="connsiteX200" fmla="*/ 368995 w 605882"/>
                <a:gd name="connsiteY200" fmla="*/ 195263 h 335631"/>
                <a:gd name="connsiteX201" fmla="*/ 370431 w 605882"/>
                <a:gd name="connsiteY201" fmla="*/ 200997 h 335631"/>
                <a:gd name="connsiteX202" fmla="*/ 354638 w 605882"/>
                <a:gd name="connsiteY202" fmla="*/ 223931 h 335631"/>
                <a:gd name="connsiteX203" fmla="*/ 353203 w 605882"/>
                <a:gd name="connsiteY203" fmla="*/ 245432 h 335631"/>
                <a:gd name="connsiteX204" fmla="*/ 343153 w 605882"/>
                <a:gd name="connsiteY204" fmla="*/ 255466 h 335631"/>
                <a:gd name="connsiteX205" fmla="*/ 335975 w 605882"/>
                <a:gd name="connsiteY205" fmla="*/ 274100 h 335631"/>
                <a:gd name="connsiteX206" fmla="*/ 318746 w 605882"/>
                <a:gd name="connsiteY206" fmla="*/ 284134 h 335631"/>
                <a:gd name="connsiteX207" fmla="*/ 311568 w 605882"/>
                <a:gd name="connsiteY207" fmla="*/ 271234 h 335631"/>
                <a:gd name="connsiteX208" fmla="*/ 301518 w 605882"/>
                <a:gd name="connsiteY208" fmla="*/ 225364 h 335631"/>
                <a:gd name="connsiteX209" fmla="*/ 298647 w 605882"/>
                <a:gd name="connsiteY209" fmla="*/ 213897 h 335631"/>
                <a:gd name="connsiteX210" fmla="*/ 275676 w 605882"/>
                <a:gd name="connsiteY210" fmla="*/ 209597 h 335631"/>
                <a:gd name="connsiteX211" fmla="*/ 254141 w 605882"/>
                <a:gd name="connsiteY211" fmla="*/ 180929 h 335631"/>
                <a:gd name="connsiteX212" fmla="*/ 269933 w 605882"/>
                <a:gd name="connsiteY212" fmla="*/ 155128 h 335631"/>
                <a:gd name="connsiteX213" fmla="*/ 277112 w 605882"/>
                <a:gd name="connsiteY213" fmla="*/ 150828 h 335631"/>
                <a:gd name="connsiteX214" fmla="*/ 304390 w 605882"/>
                <a:gd name="connsiteY214" fmla="*/ 147961 h 335631"/>
                <a:gd name="connsiteX215" fmla="*/ 314439 w 605882"/>
                <a:gd name="connsiteY215" fmla="*/ 157995 h 335631"/>
                <a:gd name="connsiteX216" fmla="*/ 330232 w 605882"/>
                <a:gd name="connsiteY216" fmla="*/ 157995 h 335631"/>
                <a:gd name="connsiteX217" fmla="*/ 341717 w 605882"/>
                <a:gd name="connsiteY217" fmla="*/ 156561 h 335631"/>
                <a:gd name="connsiteX218" fmla="*/ 341717 w 605882"/>
                <a:gd name="connsiteY218" fmla="*/ 147961 h 335631"/>
                <a:gd name="connsiteX219" fmla="*/ 330232 w 605882"/>
                <a:gd name="connsiteY219" fmla="*/ 145094 h 335631"/>
                <a:gd name="connsiteX220" fmla="*/ 325925 w 605882"/>
                <a:gd name="connsiteY220" fmla="*/ 145094 h 335631"/>
                <a:gd name="connsiteX221" fmla="*/ 320182 w 605882"/>
                <a:gd name="connsiteY221" fmla="*/ 145094 h 335631"/>
                <a:gd name="connsiteX222" fmla="*/ 315875 w 605882"/>
                <a:gd name="connsiteY222" fmla="*/ 142227 h 335631"/>
                <a:gd name="connsiteX223" fmla="*/ 308697 w 605882"/>
                <a:gd name="connsiteY223" fmla="*/ 146527 h 335631"/>
                <a:gd name="connsiteX224" fmla="*/ 308697 w 605882"/>
                <a:gd name="connsiteY224" fmla="*/ 140794 h 335631"/>
                <a:gd name="connsiteX225" fmla="*/ 294340 w 605882"/>
                <a:gd name="connsiteY225" fmla="*/ 132193 h 335631"/>
                <a:gd name="connsiteX226" fmla="*/ 287162 w 605882"/>
                <a:gd name="connsiteY226" fmla="*/ 140794 h 335631"/>
                <a:gd name="connsiteX227" fmla="*/ 274240 w 605882"/>
                <a:gd name="connsiteY227" fmla="*/ 149394 h 335631"/>
                <a:gd name="connsiteX228" fmla="*/ 267062 w 605882"/>
                <a:gd name="connsiteY228" fmla="*/ 143661 h 335631"/>
                <a:gd name="connsiteX229" fmla="*/ 268498 w 605882"/>
                <a:gd name="connsiteY229" fmla="*/ 133627 h 335631"/>
                <a:gd name="connsiteX230" fmla="*/ 279983 w 605882"/>
                <a:gd name="connsiteY230" fmla="*/ 130760 h 335631"/>
                <a:gd name="connsiteX231" fmla="*/ 277112 w 605882"/>
                <a:gd name="connsiteY231" fmla="*/ 120726 h 335631"/>
                <a:gd name="connsiteX232" fmla="*/ 282855 w 605882"/>
                <a:gd name="connsiteY232" fmla="*/ 116426 h 335631"/>
                <a:gd name="connsiteX233" fmla="*/ 295776 w 605882"/>
                <a:gd name="connsiteY233" fmla="*/ 106392 h 335631"/>
                <a:gd name="connsiteX234" fmla="*/ 300083 w 605882"/>
                <a:gd name="connsiteY234" fmla="*/ 102092 h 335631"/>
                <a:gd name="connsiteX235" fmla="*/ 313004 w 605882"/>
                <a:gd name="connsiteY235" fmla="*/ 104959 h 335631"/>
                <a:gd name="connsiteX236" fmla="*/ 321618 w 605882"/>
                <a:gd name="connsiteY236" fmla="*/ 94925 h 335631"/>
                <a:gd name="connsiteX237" fmla="*/ 318746 w 605882"/>
                <a:gd name="connsiteY237" fmla="*/ 87758 h 335631"/>
                <a:gd name="connsiteX238" fmla="*/ 313004 w 605882"/>
                <a:gd name="connsiteY238" fmla="*/ 96358 h 335631"/>
                <a:gd name="connsiteX239" fmla="*/ 304390 w 605882"/>
                <a:gd name="connsiteY239" fmla="*/ 96358 h 335631"/>
                <a:gd name="connsiteX240" fmla="*/ 301518 w 605882"/>
                <a:gd name="connsiteY240" fmla="*/ 89191 h 335631"/>
                <a:gd name="connsiteX241" fmla="*/ 292904 w 605882"/>
                <a:gd name="connsiteY241" fmla="*/ 80591 h 335631"/>
                <a:gd name="connsiteX242" fmla="*/ 304390 w 605882"/>
                <a:gd name="connsiteY242" fmla="*/ 60523 h 335631"/>
                <a:gd name="connsiteX243" fmla="*/ 330232 w 605882"/>
                <a:gd name="connsiteY243" fmla="*/ 34722 h 335631"/>
                <a:gd name="connsiteX244" fmla="*/ 338846 w 605882"/>
                <a:gd name="connsiteY244" fmla="*/ 41889 h 335631"/>
                <a:gd name="connsiteX245" fmla="*/ 346024 w 605882"/>
                <a:gd name="connsiteY245" fmla="*/ 47623 h 335631"/>
                <a:gd name="connsiteX246" fmla="*/ 354638 w 605882"/>
                <a:gd name="connsiteY246" fmla="*/ 53356 h 335631"/>
                <a:gd name="connsiteX247" fmla="*/ 360381 w 605882"/>
                <a:gd name="connsiteY247" fmla="*/ 53356 h 335631"/>
                <a:gd name="connsiteX248" fmla="*/ 380481 w 605882"/>
                <a:gd name="connsiteY248" fmla="*/ 47623 h 335631"/>
                <a:gd name="connsiteX249" fmla="*/ 387659 w 605882"/>
                <a:gd name="connsiteY249" fmla="*/ 44756 h 335631"/>
                <a:gd name="connsiteX250" fmla="*/ 400580 w 605882"/>
                <a:gd name="connsiteY250" fmla="*/ 36156 h 335631"/>
                <a:gd name="connsiteX251" fmla="*/ 410630 w 605882"/>
                <a:gd name="connsiteY251" fmla="*/ 34722 h 335631"/>
                <a:gd name="connsiteX252" fmla="*/ 414937 w 605882"/>
                <a:gd name="connsiteY252" fmla="*/ 28989 h 335631"/>
                <a:gd name="connsiteX253" fmla="*/ 422115 w 605882"/>
                <a:gd name="connsiteY253" fmla="*/ 33289 h 335631"/>
                <a:gd name="connsiteX254" fmla="*/ 422115 w 605882"/>
                <a:gd name="connsiteY254" fmla="*/ 20388 h 335631"/>
                <a:gd name="connsiteX255" fmla="*/ 432165 w 605882"/>
                <a:gd name="connsiteY255" fmla="*/ 17521 h 335631"/>
                <a:gd name="connsiteX256" fmla="*/ 440779 w 605882"/>
                <a:gd name="connsiteY256" fmla="*/ 7488 h 335631"/>
                <a:gd name="connsiteX257" fmla="*/ 465186 w 605882"/>
                <a:gd name="connsiteY257" fmla="*/ 321 h 33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605882" h="335631">
                  <a:moveTo>
                    <a:pt x="525459" y="236661"/>
                  </a:moveTo>
                  <a:cubicBezTo>
                    <a:pt x="525459" y="233787"/>
                    <a:pt x="529773" y="242408"/>
                    <a:pt x="531211" y="246719"/>
                  </a:cubicBezTo>
                  <a:cubicBezTo>
                    <a:pt x="532649" y="251029"/>
                    <a:pt x="539839" y="258214"/>
                    <a:pt x="542715" y="261087"/>
                  </a:cubicBezTo>
                  <a:cubicBezTo>
                    <a:pt x="547029" y="263961"/>
                    <a:pt x="545591" y="268272"/>
                    <a:pt x="544153" y="272582"/>
                  </a:cubicBezTo>
                  <a:cubicBezTo>
                    <a:pt x="542715" y="275456"/>
                    <a:pt x="541277" y="284077"/>
                    <a:pt x="539839" y="286951"/>
                  </a:cubicBezTo>
                  <a:cubicBezTo>
                    <a:pt x="538401" y="289824"/>
                    <a:pt x="532649" y="291261"/>
                    <a:pt x="531211" y="291261"/>
                  </a:cubicBezTo>
                  <a:cubicBezTo>
                    <a:pt x="529773" y="291261"/>
                    <a:pt x="526897" y="291261"/>
                    <a:pt x="522583" y="291261"/>
                  </a:cubicBezTo>
                  <a:cubicBezTo>
                    <a:pt x="519707" y="289824"/>
                    <a:pt x="518269" y="285514"/>
                    <a:pt x="515393" y="284077"/>
                  </a:cubicBezTo>
                  <a:cubicBezTo>
                    <a:pt x="513955" y="282640"/>
                    <a:pt x="511079" y="279766"/>
                    <a:pt x="508204" y="278329"/>
                  </a:cubicBezTo>
                  <a:cubicBezTo>
                    <a:pt x="506766" y="276893"/>
                    <a:pt x="490948" y="281203"/>
                    <a:pt x="488072" y="282640"/>
                  </a:cubicBezTo>
                  <a:cubicBezTo>
                    <a:pt x="483758" y="284077"/>
                    <a:pt x="482320" y="284077"/>
                    <a:pt x="479444" y="284077"/>
                  </a:cubicBezTo>
                  <a:cubicBezTo>
                    <a:pt x="473692" y="281203"/>
                    <a:pt x="478006" y="274019"/>
                    <a:pt x="478006" y="271145"/>
                  </a:cubicBezTo>
                  <a:cubicBezTo>
                    <a:pt x="478006" y="268272"/>
                    <a:pt x="476568" y="262524"/>
                    <a:pt x="476568" y="259650"/>
                  </a:cubicBezTo>
                  <a:cubicBezTo>
                    <a:pt x="476568" y="255340"/>
                    <a:pt x="485196" y="253903"/>
                    <a:pt x="488072" y="252466"/>
                  </a:cubicBezTo>
                  <a:cubicBezTo>
                    <a:pt x="489510" y="252466"/>
                    <a:pt x="492386" y="246719"/>
                    <a:pt x="493824" y="245282"/>
                  </a:cubicBezTo>
                  <a:cubicBezTo>
                    <a:pt x="496700" y="242408"/>
                    <a:pt x="499576" y="242408"/>
                    <a:pt x="501014" y="243845"/>
                  </a:cubicBezTo>
                  <a:cubicBezTo>
                    <a:pt x="502452" y="243845"/>
                    <a:pt x="503890" y="239535"/>
                    <a:pt x="509642" y="238098"/>
                  </a:cubicBezTo>
                  <a:cubicBezTo>
                    <a:pt x="513955" y="236661"/>
                    <a:pt x="515393" y="238098"/>
                    <a:pt x="515393" y="239535"/>
                  </a:cubicBezTo>
                  <a:cubicBezTo>
                    <a:pt x="515393" y="242408"/>
                    <a:pt x="513955" y="243845"/>
                    <a:pt x="515393" y="243845"/>
                  </a:cubicBezTo>
                  <a:cubicBezTo>
                    <a:pt x="518269" y="243845"/>
                    <a:pt x="524021" y="240971"/>
                    <a:pt x="525459" y="236661"/>
                  </a:cubicBezTo>
                  <a:close/>
                  <a:moveTo>
                    <a:pt x="510755" y="218720"/>
                  </a:moveTo>
                  <a:cubicBezTo>
                    <a:pt x="512555" y="219083"/>
                    <a:pt x="514713" y="220170"/>
                    <a:pt x="515433" y="220895"/>
                  </a:cubicBezTo>
                  <a:cubicBezTo>
                    <a:pt x="516872" y="220895"/>
                    <a:pt x="521190" y="220895"/>
                    <a:pt x="525509" y="220895"/>
                  </a:cubicBezTo>
                  <a:cubicBezTo>
                    <a:pt x="531266" y="222345"/>
                    <a:pt x="529827" y="223795"/>
                    <a:pt x="534145" y="225245"/>
                  </a:cubicBezTo>
                  <a:cubicBezTo>
                    <a:pt x="538463" y="228145"/>
                    <a:pt x="537023" y="226695"/>
                    <a:pt x="537023" y="228145"/>
                  </a:cubicBezTo>
                  <a:cubicBezTo>
                    <a:pt x="537023" y="231046"/>
                    <a:pt x="538463" y="232496"/>
                    <a:pt x="539902" y="233946"/>
                  </a:cubicBezTo>
                  <a:cubicBezTo>
                    <a:pt x="539902" y="235396"/>
                    <a:pt x="537023" y="235396"/>
                    <a:pt x="534145" y="235396"/>
                  </a:cubicBezTo>
                  <a:cubicBezTo>
                    <a:pt x="531266" y="235396"/>
                    <a:pt x="529827" y="232496"/>
                    <a:pt x="525509" y="233946"/>
                  </a:cubicBezTo>
                  <a:cubicBezTo>
                    <a:pt x="522630" y="235396"/>
                    <a:pt x="519751" y="232496"/>
                    <a:pt x="516872" y="229596"/>
                  </a:cubicBezTo>
                  <a:cubicBezTo>
                    <a:pt x="513994" y="228145"/>
                    <a:pt x="518312" y="226695"/>
                    <a:pt x="516872" y="225245"/>
                  </a:cubicBezTo>
                  <a:cubicBezTo>
                    <a:pt x="515433" y="225245"/>
                    <a:pt x="509676" y="223795"/>
                    <a:pt x="508236" y="220895"/>
                  </a:cubicBezTo>
                  <a:cubicBezTo>
                    <a:pt x="507517" y="218720"/>
                    <a:pt x="508956" y="218358"/>
                    <a:pt x="510755" y="218720"/>
                  </a:cubicBezTo>
                  <a:close/>
                  <a:moveTo>
                    <a:pt x="447040" y="207794"/>
                  </a:moveTo>
                  <a:cubicBezTo>
                    <a:pt x="449014" y="209049"/>
                    <a:pt x="451526" y="210841"/>
                    <a:pt x="452243" y="210841"/>
                  </a:cubicBezTo>
                  <a:cubicBezTo>
                    <a:pt x="452243" y="210841"/>
                    <a:pt x="459420" y="216578"/>
                    <a:pt x="462290" y="219446"/>
                  </a:cubicBezTo>
                  <a:cubicBezTo>
                    <a:pt x="465161" y="222314"/>
                    <a:pt x="466596" y="218012"/>
                    <a:pt x="468031" y="215144"/>
                  </a:cubicBezTo>
                  <a:cubicBezTo>
                    <a:pt x="469467" y="212275"/>
                    <a:pt x="472337" y="213710"/>
                    <a:pt x="476643" y="210841"/>
                  </a:cubicBezTo>
                  <a:cubicBezTo>
                    <a:pt x="480949" y="209407"/>
                    <a:pt x="479514" y="212275"/>
                    <a:pt x="480949" y="213710"/>
                  </a:cubicBezTo>
                  <a:cubicBezTo>
                    <a:pt x="480949" y="216578"/>
                    <a:pt x="479514" y="219446"/>
                    <a:pt x="479514" y="220880"/>
                  </a:cubicBezTo>
                  <a:cubicBezTo>
                    <a:pt x="479514" y="222314"/>
                    <a:pt x="483820" y="219446"/>
                    <a:pt x="486690" y="216578"/>
                  </a:cubicBezTo>
                  <a:cubicBezTo>
                    <a:pt x="489561" y="213710"/>
                    <a:pt x="493867" y="213710"/>
                    <a:pt x="493867" y="216578"/>
                  </a:cubicBezTo>
                  <a:cubicBezTo>
                    <a:pt x="495302" y="219446"/>
                    <a:pt x="493867" y="222314"/>
                    <a:pt x="495302" y="225182"/>
                  </a:cubicBezTo>
                  <a:cubicBezTo>
                    <a:pt x="495302" y="228050"/>
                    <a:pt x="492431" y="228050"/>
                    <a:pt x="489561" y="229485"/>
                  </a:cubicBezTo>
                  <a:cubicBezTo>
                    <a:pt x="486690" y="230919"/>
                    <a:pt x="485255" y="229485"/>
                    <a:pt x="482384" y="229485"/>
                  </a:cubicBezTo>
                  <a:cubicBezTo>
                    <a:pt x="479514" y="228050"/>
                    <a:pt x="480949" y="230919"/>
                    <a:pt x="479514" y="232353"/>
                  </a:cubicBezTo>
                  <a:cubicBezTo>
                    <a:pt x="478078" y="233787"/>
                    <a:pt x="472337" y="230919"/>
                    <a:pt x="469467" y="229485"/>
                  </a:cubicBezTo>
                  <a:cubicBezTo>
                    <a:pt x="465161" y="226616"/>
                    <a:pt x="465161" y="228050"/>
                    <a:pt x="462290" y="229485"/>
                  </a:cubicBezTo>
                  <a:cubicBezTo>
                    <a:pt x="459420" y="230919"/>
                    <a:pt x="457984" y="226616"/>
                    <a:pt x="455114" y="223748"/>
                  </a:cubicBezTo>
                  <a:cubicBezTo>
                    <a:pt x="453678" y="220880"/>
                    <a:pt x="447937" y="212275"/>
                    <a:pt x="445067" y="207973"/>
                  </a:cubicBezTo>
                  <a:cubicBezTo>
                    <a:pt x="443632" y="205822"/>
                    <a:pt x="445067" y="206539"/>
                    <a:pt x="447040" y="207794"/>
                  </a:cubicBezTo>
                  <a:close/>
                  <a:moveTo>
                    <a:pt x="526863" y="122827"/>
                  </a:moveTo>
                  <a:cubicBezTo>
                    <a:pt x="527580" y="122111"/>
                    <a:pt x="528297" y="122111"/>
                    <a:pt x="528297" y="123544"/>
                  </a:cubicBezTo>
                  <a:cubicBezTo>
                    <a:pt x="529731" y="126410"/>
                    <a:pt x="531165" y="130709"/>
                    <a:pt x="529731" y="132142"/>
                  </a:cubicBezTo>
                  <a:cubicBezTo>
                    <a:pt x="526863" y="135008"/>
                    <a:pt x="525429" y="135008"/>
                    <a:pt x="525429" y="139307"/>
                  </a:cubicBezTo>
                  <a:cubicBezTo>
                    <a:pt x="525429" y="145039"/>
                    <a:pt x="526863" y="147906"/>
                    <a:pt x="521126" y="150772"/>
                  </a:cubicBezTo>
                  <a:cubicBezTo>
                    <a:pt x="516824" y="153638"/>
                    <a:pt x="501049" y="163669"/>
                    <a:pt x="503917" y="159370"/>
                  </a:cubicBezTo>
                  <a:cubicBezTo>
                    <a:pt x="503917" y="159370"/>
                    <a:pt x="505351" y="155071"/>
                    <a:pt x="508219" y="152205"/>
                  </a:cubicBezTo>
                  <a:cubicBezTo>
                    <a:pt x="512522" y="149339"/>
                    <a:pt x="515390" y="149339"/>
                    <a:pt x="516824" y="145039"/>
                  </a:cubicBezTo>
                  <a:cubicBezTo>
                    <a:pt x="519692" y="140740"/>
                    <a:pt x="518258" y="143606"/>
                    <a:pt x="521126" y="136441"/>
                  </a:cubicBezTo>
                  <a:cubicBezTo>
                    <a:pt x="522560" y="130709"/>
                    <a:pt x="523995" y="130709"/>
                    <a:pt x="525429" y="126410"/>
                  </a:cubicBezTo>
                  <a:cubicBezTo>
                    <a:pt x="525429" y="124977"/>
                    <a:pt x="526146" y="123544"/>
                    <a:pt x="526863" y="122827"/>
                  </a:cubicBezTo>
                  <a:close/>
                  <a:moveTo>
                    <a:pt x="15955" y="36130"/>
                  </a:moveTo>
                  <a:cubicBezTo>
                    <a:pt x="17391" y="34697"/>
                    <a:pt x="23134" y="34697"/>
                    <a:pt x="26006" y="36130"/>
                  </a:cubicBezTo>
                  <a:cubicBezTo>
                    <a:pt x="27442" y="37563"/>
                    <a:pt x="31749" y="37563"/>
                    <a:pt x="34621" y="38996"/>
                  </a:cubicBezTo>
                  <a:cubicBezTo>
                    <a:pt x="36057" y="40429"/>
                    <a:pt x="48979" y="43295"/>
                    <a:pt x="51850" y="44728"/>
                  </a:cubicBezTo>
                  <a:cubicBezTo>
                    <a:pt x="54722" y="44728"/>
                    <a:pt x="57593" y="41862"/>
                    <a:pt x="60465" y="41862"/>
                  </a:cubicBezTo>
                  <a:cubicBezTo>
                    <a:pt x="63337" y="43295"/>
                    <a:pt x="71951" y="43295"/>
                    <a:pt x="73387" y="41862"/>
                  </a:cubicBezTo>
                  <a:cubicBezTo>
                    <a:pt x="76259" y="40429"/>
                    <a:pt x="80566" y="43295"/>
                    <a:pt x="80566" y="43295"/>
                  </a:cubicBezTo>
                  <a:cubicBezTo>
                    <a:pt x="82002" y="44728"/>
                    <a:pt x="106410" y="49027"/>
                    <a:pt x="113589" y="47594"/>
                  </a:cubicBezTo>
                  <a:cubicBezTo>
                    <a:pt x="119332" y="44728"/>
                    <a:pt x="122204" y="43295"/>
                    <a:pt x="123640" y="47594"/>
                  </a:cubicBezTo>
                  <a:cubicBezTo>
                    <a:pt x="125076" y="50460"/>
                    <a:pt x="132255" y="43295"/>
                    <a:pt x="137998" y="41862"/>
                  </a:cubicBezTo>
                  <a:cubicBezTo>
                    <a:pt x="142305" y="40429"/>
                    <a:pt x="146613" y="50460"/>
                    <a:pt x="146613" y="56192"/>
                  </a:cubicBezTo>
                  <a:cubicBezTo>
                    <a:pt x="146613" y="61924"/>
                    <a:pt x="143741" y="59058"/>
                    <a:pt x="143741" y="63357"/>
                  </a:cubicBezTo>
                  <a:cubicBezTo>
                    <a:pt x="143741" y="66223"/>
                    <a:pt x="146613" y="66223"/>
                    <a:pt x="146613" y="69089"/>
                  </a:cubicBezTo>
                  <a:cubicBezTo>
                    <a:pt x="146613" y="70522"/>
                    <a:pt x="143741" y="70522"/>
                    <a:pt x="142305" y="71955"/>
                  </a:cubicBezTo>
                  <a:cubicBezTo>
                    <a:pt x="140869" y="73388"/>
                    <a:pt x="137998" y="73388"/>
                    <a:pt x="135126" y="71955"/>
                  </a:cubicBezTo>
                  <a:cubicBezTo>
                    <a:pt x="132255" y="70522"/>
                    <a:pt x="132255" y="71955"/>
                    <a:pt x="127947" y="74821"/>
                  </a:cubicBezTo>
                  <a:cubicBezTo>
                    <a:pt x="123640" y="79120"/>
                    <a:pt x="125076" y="80553"/>
                    <a:pt x="123640" y="86286"/>
                  </a:cubicBezTo>
                  <a:cubicBezTo>
                    <a:pt x="123640" y="92018"/>
                    <a:pt x="126511" y="90585"/>
                    <a:pt x="129383" y="93451"/>
                  </a:cubicBezTo>
                  <a:cubicBezTo>
                    <a:pt x="133690" y="96317"/>
                    <a:pt x="136562" y="99183"/>
                    <a:pt x="140869" y="99183"/>
                  </a:cubicBezTo>
                  <a:cubicBezTo>
                    <a:pt x="145177" y="99183"/>
                    <a:pt x="145177" y="103482"/>
                    <a:pt x="145177" y="106348"/>
                  </a:cubicBezTo>
                  <a:cubicBezTo>
                    <a:pt x="145177" y="109214"/>
                    <a:pt x="145177" y="109214"/>
                    <a:pt x="148048" y="109214"/>
                  </a:cubicBezTo>
                  <a:cubicBezTo>
                    <a:pt x="150920" y="109214"/>
                    <a:pt x="148048" y="100616"/>
                    <a:pt x="150920" y="99183"/>
                  </a:cubicBezTo>
                  <a:cubicBezTo>
                    <a:pt x="153791" y="97750"/>
                    <a:pt x="152356" y="93451"/>
                    <a:pt x="149484" y="90585"/>
                  </a:cubicBezTo>
                  <a:cubicBezTo>
                    <a:pt x="148048" y="86286"/>
                    <a:pt x="150920" y="80553"/>
                    <a:pt x="150920" y="77687"/>
                  </a:cubicBezTo>
                  <a:cubicBezTo>
                    <a:pt x="150920" y="74821"/>
                    <a:pt x="153791" y="73388"/>
                    <a:pt x="156663" y="74821"/>
                  </a:cubicBezTo>
                  <a:cubicBezTo>
                    <a:pt x="159535" y="74821"/>
                    <a:pt x="162406" y="76254"/>
                    <a:pt x="163842" y="77687"/>
                  </a:cubicBezTo>
                  <a:cubicBezTo>
                    <a:pt x="166714" y="80553"/>
                    <a:pt x="165278" y="80553"/>
                    <a:pt x="168149" y="84853"/>
                  </a:cubicBezTo>
                  <a:cubicBezTo>
                    <a:pt x="169585" y="89152"/>
                    <a:pt x="172457" y="83420"/>
                    <a:pt x="173893" y="80553"/>
                  </a:cubicBezTo>
                  <a:cubicBezTo>
                    <a:pt x="175328" y="77687"/>
                    <a:pt x="178200" y="81987"/>
                    <a:pt x="179636" y="86286"/>
                  </a:cubicBezTo>
                  <a:cubicBezTo>
                    <a:pt x="182507" y="92018"/>
                    <a:pt x="182507" y="93451"/>
                    <a:pt x="186815" y="97750"/>
                  </a:cubicBezTo>
                  <a:cubicBezTo>
                    <a:pt x="191122" y="103482"/>
                    <a:pt x="193994" y="114946"/>
                    <a:pt x="195429" y="119245"/>
                  </a:cubicBezTo>
                  <a:cubicBezTo>
                    <a:pt x="198301" y="123544"/>
                    <a:pt x="196865" y="124977"/>
                    <a:pt x="193994" y="123544"/>
                  </a:cubicBezTo>
                  <a:cubicBezTo>
                    <a:pt x="191122" y="123544"/>
                    <a:pt x="183943" y="126410"/>
                    <a:pt x="181072" y="127843"/>
                  </a:cubicBezTo>
                  <a:cubicBezTo>
                    <a:pt x="179636" y="129276"/>
                    <a:pt x="175328" y="130709"/>
                    <a:pt x="171021" y="133575"/>
                  </a:cubicBezTo>
                  <a:cubicBezTo>
                    <a:pt x="168149" y="136441"/>
                    <a:pt x="166714" y="137874"/>
                    <a:pt x="163842" y="139307"/>
                  </a:cubicBezTo>
                  <a:cubicBezTo>
                    <a:pt x="159535" y="140740"/>
                    <a:pt x="159535" y="143606"/>
                    <a:pt x="156663" y="149338"/>
                  </a:cubicBezTo>
                  <a:cubicBezTo>
                    <a:pt x="153791" y="153637"/>
                    <a:pt x="148048" y="159370"/>
                    <a:pt x="148048" y="162236"/>
                  </a:cubicBezTo>
                  <a:cubicBezTo>
                    <a:pt x="146613" y="166535"/>
                    <a:pt x="148048" y="170834"/>
                    <a:pt x="145177" y="170834"/>
                  </a:cubicBezTo>
                  <a:cubicBezTo>
                    <a:pt x="143741" y="172267"/>
                    <a:pt x="142305" y="166535"/>
                    <a:pt x="139434" y="163669"/>
                  </a:cubicBezTo>
                  <a:cubicBezTo>
                    <a:pt x="137998" y="162236"/>
                    <a:pt x="130819" y="160803"/>
                    <a:pt x="123640" y="162236"/>
                  </a:cubicBezTo>
                  <a:cubicBezTo>
                    <a:pt x="115025" y="165102"/>
                    <a:pt x="120768" y="177999"/>
                    <a:pt x="122204" y="180865"/>
                  </a:cubicBezTo>
                  <a:cubicBezTo>
                    <a:pt x="122204" y="183731"/>
                    <a:pt x="130819" y="177999"/>
                    <a:pt x="132255" y="175133"/>
                  </a:cubicBezTo>
                  <a:cubicBezTo>
                    <a:pt x="135126" y="173700"/>
                    <a:pt x="136562" y="176566"/>
                    <a:pt x="136562" y="179432"/>
                  </a:cubicBezTo>
                  <a:cubicBezTo>
                    <a:pt x="136562" y="183731"/>
                    <a:pt x="135126" y="186597"/>
                    <a:pt x="137998" y="188030"/>
                  </a:cubicBezTo>
                  <a:cubicBezTo>
                    <a:pt x="140869" y="188030"/>
                    <a:pt x="142305" y="189463"/>
                    <a:pt x="145177" y="193762"/>
                  </a:cubicBezTo>
                  <a:cubicBezTo>
                    <a:pt x="146613" y="198061"/>
                    <a:pt x="152356" y="196628"/>
                    <a:pt x="156663" y="193762"/>
                  </a:cubicBezTo>
                  <a:cubicBezTo>
                    <a:pt x="160970" y="190896"/>
                    <a:pt x="179636" y="196628"/>
                    <a:pt x="181072" y="198061"/>
                  </a:cubicBezTo>
                  <a:cubicBezTo>
                    <a:pt x="183943" y="199494"/>
                    <a:pt x="189686" y="200927"/>
                    <a:pt x="192558" y="203793"/>
                  </a:cubicBezTo>
                  <a:cubicBezTo>
                    <a:pt x="195429" y="206659"/>
                    <a:pt x="205480" y="216690"/>
                    <a:pt x="206916" y="218123"/>
                  </a:cubicBezTo>
                  <a:cubicBezTo>
                    <a:pt x="206916" y="218123"/>
                    <a:pt x="222709" y="220989"/>
                    <a:pt x="228453" y="223855"/>
                  </a:cubicBezTo>
                  <a:cubicBezTo>
                    <a:pt x="232760" y="228154"/>
                    <a:pt x="225581" y="241052"/>
                    <a:pt x="224145" y="248217"/>
                  </a:cubicBezTo>
                  <a:cubicBezTo>
                    <a:pt x="222709" y="255382"/>
                    <a:pt x="216966" y="259681"/>
                    <a:pt x="214095" y="261114"/>
                  </a:cubicBezTo>
                  <a:cubicBezTo>
                    <a:pt x="211223" y="262547"/>
                    <a:pt x="193994" y="285475"/>
                    <a:pt x="191122" y="288342"/>
                  </a:cubicBezTo>
                  <a:cubicBezTo>
                    <a:pt x="188250" y="292641"/>
                    <a:pt x="178200" y="299806"/>
                    <a:pt x="176764" y="302672"/>
                  </a:cubicBezTo>
                  <a:cubicBezTo>
                    <a:pt x="173893" y="305538"/>
                    <a:pt x="173893" y="306971"/>
                    <a:pt x="173893" y="311270"/>
                  </a:cubicBezTo>
                  <a:cubicBezTo>
                    <a:pt x="175328" y="314136"/>
                    <a:pt x="175328" y="315569"/>
                    <a:pt x="173893" y="319868"/>
                  </a:cubicBezTo>
                  <a:cubicBezTo>
                    <a:pt x="172457" y="322734"/>
                    <a:pt x="171021" y="327033"/>
                    <a:pt x="173893" y="331332"/>
                  </a:cubicBezTo>
                  <a:cubicBezTo>
                    <a:pt x="175328" y="334198"/>
                    <a:pt x="176764" y="334198"/>
                    <a:pt x="173893" y="335631"/>
                  </a:cubicBezTo>
                  <a:cubicBezTo>
                    <a:pt x="171021" y="335631"/>
                    <a:pt x="163842" y="334198"/>
                    <a:pt x="159535" y="327033"/>
                  </a:cubicBezTo>
                  <a:cubicBezTo>
                    <a:pt x="153791" y="318435"/>
                    <a:pt x="159535" y="301239"/>
                    <a:pt x="159535" y="295507"/>
                  </a:cubicBezTo>
                  <a:cubicBezTo>
                    <a:pt x="159535" y="289775"/>
                    <a:pt x="163842" y="265413"/>
                    <a:pt x="163842" y="259681"/>
                  </a:cubicBezTo>
                  <a:cubicBezTo>
                    <a:pt x="165278" y="252516"/>
                    <a:pt x="160970" y="249650"/>
                    <a:pt x="158099" y="246784"/>
                  </a:cubicBezTo>
                  <a:cubicBezTo>
                    <a:pt x="153791" y="243918"/>
                    <a:pt x="149484" y="232453"/>
                    <a:pt x="146613" y="228154"/>
                  </a:cubicBezTo>
                  <a:cubicBezTo>
                    <a:pt x="145177" y="225288"/>
                    <a:pt x="146613" y="220989"/>
                    <a:pt x="148048" y="216690"/>
                  </a:cubicBezTo>
                  <a:cubicBezTo>
                    <a:pt x="149484" y="212391"/>
                    <a:pt x="149484" y="208092"/>
                    <a:pt x="148048" y="205226"/>
                  </a:cubicBezTo>
                  <a:cubicBezTo>
                    <a:pt x="146613" y="202360"/>
                    <a:pt x="139434" y="198061"/>
                    <a:pt x="136562" y="196628"/>
                  </a:cubicBezTo>
                  <a:cubicBezTo>
                    <a:pt x="133690" y="195195"/>
                    <a:pt x="130819" y="193762"/>
                    <a:pt x="127947" y="190896"/>
                  </a:cubicBezTo>
                  <a:cubicBezTo>
                    <a:pt x="125076" y="188030"/>
                    <a:pt x="120768" y="188030"/>
                    <a:pt x="113589" y="186597"/>
                  </a:cubicBezTo>
                  <a:cubicBezTo>
                    <a:pt x="106410" y="185164"/>
                    <a:pt x="102103" y="175133"/>
                    <a:pt x="99231" y="172267"/>
                  </a:cubicBezTo>
                  <a:cubicBezTo>
                    <a:pt x="97796" y="169401"/>
                    <a:pt x="97796" y="173700"/>
                    <a:pt x="97796" y="177999"/>
                  </a:cubicBezTo>
                  <a:cubicBezTo>
                    <a:pt x="96360" y="182298"/>
                    <a:pt x="87745" y="165102"/>
                    <a:pt x="80566" y="155070"/>
                  </a:cubicBezTo>
                  <a:cubicBezTo>
                    <a:pt x="71951" y="145039"/>
                    <a:pt x="71951" y="127843"/>
                    <a:pt x="71951" y="123544"/>
                  </a:cubicBezTo>
                  <a:cubicBezTo>
                    <a:pt x="71951" y="117812"/>
                    <a:pt x="64772" y="106348"/>
                    <a:pt x="57593" y="102049"/>
                  </a:cubicBezTo>
                  <a:cubicBezTo>
                    <a:pt x="48979" y="99183"/>
                    <a:pt x="47543" y="92018"/>
                    <a:pt x="46107" y="87719"/>
                  </a:cubicBezTo>
                  <a:cubicBezTo>
                    <a:pt x="43236" y="81987"/>
                    <a:pt x="36057" y="81987"/>
                    <a:pt x="30313" y="86286"/>
                  </a:cubicBezTo>
                  <a:cubicBezTo>
                    <a:pt x="24570" y="90585"/>
                    <a:pt x="17391" y="89152"/>
                    <a:pt x="8777" y="86286"/>
                  </a:cubicBezTo>
                  <a:cubicBezTo>
                    <a:pt x="162" y="83420"/>
                    <a:pt x="3033" y="69089"/>
                    <a:pt x="162" y="63357"/>
                  </a:cubicBezTo>
                  <a:cubicBezTo>
                    <a:pt x="-1274" y="59058"/>
                    <a:pt x="7341" y="56192"/>
                    <a:pt x="4469" y="50460"/>
                  </a:cubicBezTo>
                  <a:cubicBezTo>
                    <a:pt x="1598" y="46161"/>
                    <a:pt x="4469" y="46161"/>
                    <a:pt x="7341" y="43295"/>
                  </a:cubicBezTo>
                  <a:cubicBezTo>
                    <a:pt x="10212" y="41862"/>
                    <a:pt x="14520" y="38996"/>
                    <a:pt x="15955" y="36130"/>
                  </a:cubicBezTo>
                  <a:close/>
                  <a:moveTo>
                    <a:pt x="186781" y="10328"/>
                  </a:moveTo>
                  <a:lnTo>
                    <a:pt x="257129" y="10328"/>
                  </a:lnTo>
                  <a:cubicBezTo>
                    <a:pt x="254258" y="13193"/>
                    <a:pt x="251386" y="18924"/>
                    <a:pt x="249951" y="21790"/>
                  </a:cubicBezTo>
                  <a:cubicBezTo>
                    <a:pt x="248515" y="24655"/>
                    <a:pt x="249951" y="30386"/>
                    <a:pt x="251386" y="36117"/>
                  </a:cubicBezTo>
                  <a:cubicBezTo>
                    <a:pt x="252822" y="41848"/>
                    <a:pt x="248515" y="43281"/>
                    <a:pt x="245644" y="47579"/>
                  </a:cubicBezTo>
                  <a:cubicBezTo>
                    <a:pt x="242772" y="50445"/>
                    <a:pt x="228416" y="60474"/>
                    <a:pt x="222673" y="63340"/>
                  </a:cubicBezTo>
                  <a:cubicBezTo>
                    <a:pt x="218366" y="66205"/>
                    <a:pt x="218366" y="70503"/>
                    <a:pt x="215494" y="76234"/>
                  </a:cubicBezTo>
                  <a:cubicBezTo>
                    <a:pt x="214059" y="83398"/>
                    <a:pt x="214059" y="86264"/>
                    <a:pt x="211187" y="89129"/>
                  </a:cubicBezTo>
                  <a:cubicBezTo>
                    <a:pt x="208316" y="90562"/>
                    <a:pt x="209752" y="84831"/>
                    <a:pt x="205445" y="84831"/>
                  </a:cubicBezTo>
                  <a:cubicBezTo>
                    <a:pt x="202573" y="84831"/>
                    <a:pt x="198266" y="74802"/>
                    <a:pt x="195395" y="66205"/>
                  </a:cubicBezTo>
                  <a:cubicBezTo>
                    <a:pt x="191088" y="59041"/>
                    <a:pt x="192524" y="51878"/>
                    <a:pt x="192524" y="49012"/>
                  </a:cubicBezTo>
                  <a:cubicBezTo>
                    <a:pt x="193959" y="46147"/>
                    <a:pt x="193959" y="41848"/>
                    <a:pt x="192524" y="38983"/>
                  </a:cubicBezTo>
                  <a:cubicBezTo>
                    <a:pt x="191088" y="37550"/>
                    <a:pt x="189652" y="38983"/>
                    <a:pt x="189652" y="33252"/>
                  </a:cubicBezTo>
                  <a:cubicBezTo>
                    <a:pt x="189652" y="27521"/>
                    <a:pt x="186781" y="13193"/>
                    <a:pt x="186781" y="10328"/>
                  </a:cubicBezTo>
                  <a:close/>
                  <a:moveTo>
                    <a:pt x="465186" y="321"/>
                  </a:moveTo>
                  <a:cubicBezTo>
                    <a:pt x="479542" y="-2546"/>
                    <a:pt x="485285" y="14655"/>
                    <a:pt x="492463" y="17521"/>
                  </a:cubicBezTo>
                  <a:cubicBezTo>
                    <a:pt x="501078" y="20388"/>
                    <a:pt x="518306" y="24688"/>
                    <a:pt x="522613" y="24688"/>
                  </a:cubicBezTo>
                  <a:cubicBezTo>
                    <a:pt x="531227" y="24688"/>
                    <a:pt x="548455" y="30422"/>
                    <a:pt x="549891" y="31855"/>
                  </a:cubicBezTo>
                  <a:cubicBezTo>
                    <a:pt x="551326" y="31855"/>
                    <a:pt x="564247" y="37589"/>
                    <a:pt x="571426" y="36156"/>
                  </a:cubicBezTo>
                  <a:cubicBezTo>
                    <a:pt x="577168" y="34722"/>
                    <a:pt x="594397" y="47623"/>
                    <a:pt x="595832" y="49056"/>
                  </a:cubicBezTo>
                  <a:cubicBezTo>
                    <a:pt x="598704" y="50490"/>
                    <a:pt x="605882" y="56223"/>
                    <a:pt x="605882" y="59090"/>
                  </a:cubicBezTo>
                  <a:cubicBezTo>
                    <a:pt x="605882" y="60523"/>
                    <a:pt x="601575" y="64824"/>
                    <a:pt x="600139" y="67690"/>
                  </a:cubicBezTo>
                  <a:cubicBezTo>
                    <a:pt x="597268" y="69124"/>
                    <a:pt x="594397" y="64824"/>
                    <a:pt x="590090" y="64824"/>
                  </a:cubicBezTo>
                  <a:cubicBezTo>
                    <a:pt x="585783" y="64824"/>
                    <a:pt x="590090" y="69124"/>
                    <a:pt x="587218" y="73424"/>
                  </a:cubicBezTo>
                  <a:cubicBezTo>
                    <a:pt x="585783" y="77724"/>
                    <a:pt x="569990" y="84891"/>
                    <a:pt x="565683" y="86325"/>
                  </a:cubicBezTo>
                  <a:cubicBezTo>
                    <a:pt x="561376" y="87758"/>
                    <a:pt x="561376" y="89191"/>
                    <a:pt x="561376" y="92058"/>
                  </a:cubicBezTo>
                  <a:cubicBezTo>
                    <a:pt x="561376" y="96358"/>
                    <a:pt x="559940" y="99225"/>
                    <a:pt x="555633" y="102092"/>
                  </a:cubicBezTo>
                  <a:cubicBezTo>
                    <a:pt x="551326" y="106392"/>
                    <a:pt x="548455" y="112126"/>
                    <a:pt x="547019" y="116426"/>
                  </a:cubicBezTo>
                  <a:cubicBezTo>
                    <a:pt x="545584" y="122160"/>
                    <a:pt x="545584" y="112126"/>
                    <a:pt x="544148" y="107826"/>
                  </a:cubicBezTo>
                  <a:cubicBezTo>
                    <a:pt x="544148" y="104959"/>
                    <a:pt x="548455" y="87758"/>
                    <a:pt x="534098" y="89191"/>
                  </a:cubicBezTo>
                  <a:cubicBezTo>
                    <a:pt x="531227" y="89191"/>
                    <a:pt x="525484" y="93492"/>
                    <a:pt x="521177" y="99225"/>
                  </a:cubicBezTo>
                  <a:cubicBezTo>
                    <a:pt x="518306" y="103525"/>
                    <a:pt x="522613" y="102092"/>
                    <a:pt x="525484" y="106392"/>
                  </a:cubicBezTo>
                  <a:cubicBezTo>
                    <a:pt x="526920" y="109259"/>
                    <a:pt x="524048" y="113559"/>
                    <a:pt x="522613" y="117859"/>
                  </a:cubicBezTo>
                  <a:cubicBezTo>
                    <a:pt x="521177" y="123593"/>
                    <a:pt x="508256" y="135060"/>
                    <a:pt x="506820" y="137927"/>
                  </a:cubicBezTo>
                  <a:cubicBezTo>
                    <a:pt x="505385" y="139360"/>
                    <a:pt x="505385" y="146527"/>
                    <a:pt x="505385" y="149394"/>
                  </a:cubicBezTo>
                  <a:cubicBezTo>
                    <a:pt x="505385" y="152261"/>
                    <a:pt x="501078" y="152261"/>
                    <a:pt x="496771" y="153694"/>
                  </a:cubicBezTo>
                  <a:cubicBezTo>
                    <a:pt x="492463" y="155128"/>
                    <a:pt x="496771" y="145094"/>
                    <a:pt x="495335" y="142227"/>
                  </a:cubicBezTo>
                  <a:cubicBezTo>
                    <a:pt x="493899" y="140794"/>
                    <a:pt x="489592" y="143661"/>
                    <a:pt x="486721" y="149394"/>
                  </a:cubicBezTo>
                  <a:cubicBezTo>
                    <a:pt x="483849" y="153694"/>
                    <a:pt x="491028" y="157995"/>
                    <a:pt x="489592" y="168028"/>
                  </a:cubicBezTo>
                  <a:cubicBezTo>
                    <a:pt x="489592" y="176629"/>
                    <a:pt x="473800" y="179496"/>
                    <a:pt x="470928" y="179496"/>
                  </a:cubicBezTo>
                  <a:cubicBezTo>
                    <a:pt x="468057" y="179496"/>
                    <a:pt x="465186" y="183796"/>
                    <a:pt x="469493" y="190963"/>
                  </a:cubicBezTo>
                  <a:cubicBezTo>
                    <a:pt x="473800" y="196696"/>
                    <a:pt x="466621" y="198130"/>
                    <a:pt x="462314" y="200997"/>
                  </a:cubicBezTo>
                  <a:cubicBezTo>
                    <a:pt x="458007" y="203863"/>
                    <a:pt x="458007" y="199563"/>
                    <a:pt x="456572" y="198130"/>
                  </a:cubicBezTo>
                  <a:cubicBezTo>
                    <a:pt x="453700" y="195263"/>
                    <a:pt x="452265" y="200997"/>
                    <a:pt x="450829" y="203863"/>
                  </a:cubicBezTo>
                  <a:cubicBezTo>
                    <a:pt x="449393" y="206730"/>
                    <a:pt x="449393" y="196696"/>
                    <a:pt x="449393" y="193830"/>
                  </a:cubicBezTo>
                  <a:cubicBezTo>
                    <a:pt x="447957" y="189529"/>
                    <a:pt x="439343" y="182362"/>
                    <a:pt x="436472" y="179496"/>
                  </a:cubicBezTo>
                  <a:cubicBezTo>
                    <a:pt x="435036" y="176629"/>
                    <a:pt x="435036" y="180929"/>
                    <a:pt x="430729" y="183796"/>
                  </a:cubicBezTo>
                  <a:cubicBezTo>
                    <a:pt x="426422" y="188096"/>
                    <a:pt x="420680" y="199563"/>
                    <a:pt x="419244" y="202430"/>
                  </a:cubicBezTo>
                  <a:cubicBezTo>
                    <a:pt x="416373" y="206730"/>
                    <a:pt x="414937" y="206730"/>
                    <a:pt x="413501" y="205297"/>
                  </a:cubicBezTo>
                  <a:cubicBezTo>
                    <a:pt x="412066" y="202430"/>
                    <a:pt x="406323" y="183796"/>
                    <a:pt x="402016" y="180929"/>
                  </a:cubicBezTo>
                  <a:cubicBezTo>
                    <a:pt x="399144" y="178062"/>
                    <a:pt x="391966" y="172329"/>
                    <a:pt x="384788" y="172329"/>
                  </a:cubicBezTo>
                  <a:cubicBezTo>
                    <a:pt x="379045" y="170895"/>
                    <a:pt x="377609" y="168028"/>
                    <a:pt x="373302" y="166595"/>
                  </a:cubicBezTo>
                  <a:cubicBezTo>
                    <a:pt x="368995" y="165162"/>
                    <a:pt x="367560" y="163728"/>
                    <a:pt x="367560" y="166595"/>
                  </a:cubicBezTo>
                  <a:cubicBezTo>
                    <a:pt x="367560" y="169462"/>
                    <a:pt x="371867" y="172329"/>
                    <a:pt x="376174" y="172329"/>
                  </a:cubicBezTo>
                  <a:cubicBezTo>
                    <a:pt x="379045" y="170895"/>
                    <a:pt x="381916" y="176629"/>
                    <a:pt x="381916" y="180929"/>
                  </a:cubicBezTo>
                  <a:cubicBezTo>
                    <a:pt x="381916" y="185229"/>
                    <a:pt x="371867" y="188096"/>
                    <a:pt x="364688" y="190963"/>
                  </a:cubicBezTo>
                  <a:cubicBezTo>
                    <a:pt x="357510" y="193830"/>
                    <a:pt x="351767" y="180929"/>
                    <a:pt x="350331" y="176629"/>
                  </a:cubicBezTo>
                  <a:cubicBezTo>
                    <a:pt x="347460" y="172329"/>
                    <a:pt x="344589" y="172329"/>
                    <a:pt x="344589" y="173762"/>
                  </a:cubicBezTo>
                  <a:cubicBezTo>
                    <a:pt x="344589" y="176629"/>
                    <a:pt x="350331" y="185229"/>
                    <a:pt x="353203" y="189529"/>
                  </a:cubicBezTo>
                  <a:cubicBezTo>
                    <a:pt x="354638" y="193830"/>
                    <a:pt x="363252" y="195263"/>
                    <a:pt x="368995" y="195263"/>
                  </a:cubicBezTo>
                  <a:cubicBezTo>
                    <a:pt x="374738" y="195263"/>
                    <a:pt x="371867" y="196696"/>
                    <a:pt x="370431" y="200997"/>
                  </a:cubicBezTo>
                  <a:cubicBezTo>
                    <a:pt x="368995" y="206730"/>
                    <a:pt x="357510" y="221064"/>
                    <a:pt x="354638" y="223931"/>
                  </a:cubicBezTo>
                  <a:cubicBezTo>
                    <a:pt x="351767" y="226798"/>
                    <a:pt x="353203" y="241132"/>
                    <a:pt x="353203" y="245432"/>
                  </a:cubicBezTo>
                  <a:cubicBezTo>
                    <a:pt x="353203" y="251166"/>
                    <a:pt x="347460" y="251166"/>
                    <a:pt x="343153" y="255466"/>
                  </a:cubicBezTo>
                  <a:cubicBezTo>
                    <a:pt x="340282" y="259766"/>
                    <a:pt x="338846" y="266933"/>
                    <a:pt x="335975" y="274100"/>
                  </a:cubicBezTo>
                  <a:cubicBezTo>
                    <a:pt x="333103" y="281267"/>
                    <a:pt x="325925" y="282701"/>
                    <a:pt x="318746" y="284134"/>
                  </a:cubicBezTo>
                  <a:cubicBezTo>
                    <a:pt x="310132" y="284134"/>
                    <a:pt x="313004" y="276967"/>
                    <a:pt x="311568" y="271234"/>
                  </a:cubicBezTo>
                  <a:cubicBezTo>
                    <a:pt x="310132" y="265500"/>
                    <a:pt x="304390" y="229665"/>
                    <a:pt x="301518" y="225364"/>
                  </a:cubicBezTo>
                  <a:cubicBezTo>
                    <a:pt x="298647" y="219631"/>
                    <a:pt x="297211" y="218197"/>
                    <a:pt x="298647" y="213897"/>
                  </a:cubicBezTo>
                  <a:cubicBezTo>
                    <a:pt x="300083" y="209597"/>
                    <a:pt x="291469" y="208164"/>
                    <a:pt x="275676" y="209597"/>
                  </a:cubicBezTo>
                  <a:cubicBezTo>
                    <a:pt x="259884" y="212464"/>
                    <a:pt x="254141" y="189529"/>
                    <a:pt x="254141" y="180929"/>
                  </a:cubicBezTo>
                  <a:cubicBezTo>
                    <a:pt x="254141" y="172329"/>
                    <a:pt x="268498" y="156561"/>
                    <a:pt x="269933" y="155128"/>
                  </a:cubicBezTo>
                  <a:cubicBezTo>
                    <a:pt x="271369" y="152261"/>
                    <a:pt x="272805" y="152261"/>
                    <a:pt x="277112" y="150828"/>
                  </a:cubicBezTo>
                  <a:cubicBezTo>
                    <a:pt x="281419" y="149394"/>
                    <a:pt x="297211" y="145094"/>
                    <a:pt x="304390" y="147961"/>
                  </a:cubicBezTo>
                  <a:cubicBezTo>
                    <a:pt x="311568" y="150828"/>
                    <a:pt x="308697" y="155128"/>
                    <a:pt x="314439" y="157995"/>
                  </a:cubicBezTo>
                  <a:cubicBezTo>
                    <a:pt x="320182" y="160861"/>
                    <a:pt x="325925" y="155128"/>
                    <a:pt x="330232" y="157995"/>
                  </a:cubicBezTo>
                  <a:cubicBezTo>
                    <a:pt x="335975" y="160861"/>
                    <a:pt x="338846" y="159428"/>
                    <a:pt x="341717" y="156561"/>
                  </a:cubicBezTo>
                  <a:cubicBezTo>
                    <a:pt x="346024" y="152261"/>
                    <a:pt x="343153" y="149394"/>
                    <a:pt x="341717" y="147961"/>
                  </a:cubicBezTo>
                  <a:cubicBezTo>
                    <a:pt x="340282" y="147961"/>
                    <a:pt x="333103" y="146527"/>
                    <a:pt x="330232" y="145094"/>
                  </a:cubicBezTo>
                  <a:cubicBezTo>
                    <a:pt x="327361" y="145094"/>
                    <a:pt x="327361" y="142227"/>
                    <a:pt x="325925" y="145094"/>
                  </a:cubicBezTo>
                  <a:cubicBezTo>
                    <a:pt x="324489" y="149394"/>
                    <a:pt x="320182" y="146527"/>
                    <a:pt x="320182" y="145094"/>
                  </a:cubicBezTo>
                  <a:cubicBezTo>
                    <a:pt x="318746" y="145094"/>
                    <a:pt x="317311" y="140794"/>
                    <a:pt x="315875" y="142227"/>
                  </a:cubicBezTo>
                  <a:cubicBezTo>
                    <a:pt x="314439" y="142227"/>
                    <a:pt x="311568" y="145094"/>
                    <a:pt x="308697" y="146527"/>
                  </a:cubicBezTo>
                  <a:cubicBezTo>
                    <a:pt x="305825" y="147961"/>
                    <a:pt x="308697" y="143661"/>
                    <a:pt x="308697" y="140794"/>
                  </a:cubicBezTo>
                  <a:cubicBezTo>
                    <a:pt x="310132" y="139360"/>
                    <a:pt x="300083" y="133627"/>
                    <a:pt x="294340" y="132193"/>
                  </a:cubicBezTo>
                  <a:cubicBezTo>
                    <a:pt x="290033" y="132193"/>
                    <a:pt x="288597" y="137927"/>
                    <a:pt x="287162" y="140794"/>
                  </a:cubicBezTo>
                  <a:cubicBezTo>
                    <a:pt x="284290" y="145094"/>
                    <a:pt x="278548" y="147961"/>
                    <a:pt x="274240" y="149394"/>
                  </a:cubicBezTo>
                  <a:cubicBezTo>
                    <a:pt x="271369" y="150828"/>
                    <a:pt x="268498" y="146527"/>
                    <a:pt x="267062" y="143661"/>
                  </a:cubicBezTo>
                  <a:cubicBezTo>
                    <a:pt x="267062" y="140794"/>
                    <a:pt x="268498" y="137927"/>
                    <a:pt x="268498" y="133627"/>
                  </a:cubicBezTo>
                  <a:cubicBezTo>
                    <a:pt x="268498" y="130760"/>
                    <a:pt x="275676" y="130760"/>
                    <a:pt x="279983" y="130760"/>
                  </a:cubicBezTo>
                  <a:cubicBezTo>
                    <a:pt x="284290" y="130760"/>
                    <a:pt x="279983" y="123593"/>
                    <a:pt x="277112" y="120726"/>
                  </a:cubicBezTo>
                  <a:cubicBezTo>
                    <a:pt x="274240" y="116426"/>
                    <a:pt x="278548" y="117859"/>
                    <a:pt x="282855" y="116426"/>
                  </a:cubicBezTo>
                  <a:cubicBezTo>
                    <a:pt x="287162" y="114993"/>
                    <a:pt x="292904" y="107826"/>
                    <a:pt x="295776" y="106392"/>
                  </a:cubicBezTo>
                  <a:cubicBezTo>
                    <a:pt x="297211" y="104959"/>
                    <a:pt x="298647" y="102092"/>
                    <a:pt x="300083" y="102092"/>
                  </a:cubicBezTo>
                  <a:cubicBezTo>
                    <a:pt x="301518" y="100659"/>
                    <a:pt x="307261" y="104959"/>
                    <a:pt x="313004" y="104959"/>
                  </a:cubicBezTo>
                  <a:cubicBezTo>
                    <a:pt x="318746" y="104959"/>
                    <a:pt x="320182" y="99225"/>
                    <a:pt x="321618" y="94925"/>
                  </a:cubicBezTo>
                  <a:cubicBezTo>
                    <a:pt x="323054" y="90625"/>
                    <a:pt x="321618" y="87758"/>
                    <a:pt x="318746" y="87758"/>
                  </a:cubicBezTo>
                  <a:cubicBezTo>
                    <a:pt x="315875" y="86325"/>
                    <a:pt x="315875" y="90625"/>
                    <a:pt x="313004" y="96358"/>
                  </a:cubicBezTo>
                  <a:cubicBezTo>
                    <a:pt x="310132" y="100659"/>
                    <a:pt x="304390" y="97792"/>
                    <a:pt x="304390" y="96358"/>
                  </a:cubicBezTo>
                  <a:cubicBezTo>
                    <a:pt x="302954" y="94925"/>
                    <a:pt x="302954" y="92058"/>
                    <a:pt x="301518" y="89191"/>
                  </a:cubicBezTo>
                  <a:cubicBezTo>
                    <a:pt x="301518" y="84891"/>
                    <a:pt x="298647" y="86325"/>
                    <a:pt x="292904" y="80591"/>
                  </a:cubicBezTo>
                  <a:cubicBezTo>
                    <a:pt x="287162" y="76291"/>
                    <a:pt x="298647" y="67690"/>
                    <a:pt x="304390" y="60523"/>
                  </a:cubicBezTo>
                  <a:cubicBezTo>
                    <a:pt x="310132" y="53356"/>
                    <a:pt x="325925" y="36156"/>
                    <a:pt x="330232" y="34722"/>
                  </a:cubicBezTo>
                  <a:cubicBezTo>
                    <a:pt x="334539" y="33289"/>
                    <a:pt x="334539" y="37589"/>
                    <a:pt x="338846" y="41889"/>
                  </a:cubicBezTo>
                  <a:cubicBezTo>
                    <a:pt x="341717" y="44756"/>
                    <a:pt x="343153" y="43323"/>
                    <a:pt x="346024" y="47623"/>
                  </a:cubicBezTo>
                  <a:cubicBezTo>
                    <a:pt x="350331" y="51923"/>
                    <a:pt x="354638" y="53356"/>
                    <a:pt x="354638" y="53356"/>
                  </a:cubicBezTo>
                  <a:cubicBezTo>
                    <a:pt x="356074" y="53356"/>
                    <a:pt x="357510" y="50490"/>
                    <a:pt x="360381" y="53356"/>
                  </a:cubicBezTo>
                  <a:cubicBezTo>
                    <a:pt x="363252" y="56223"/>
                    <a:pt x="379045" y="49056"/>
                    <a:pt x="380481" y="47623"/>
                  </a:cubicBezTo>
                  <a:cubicBezTo>
                    <a:pt x="381916" y="47623"/>
                    <a:pt x="383352" y="44756"/>
                    <a:pt x="387659" y="44756"/>
                  </a:cubicBezTo>
                  <a:cubicBezTo>
                    <a:pt x="391966" y="43323"/>
                    <a:pt x="400580" y="39022"/>
                    <a:pt x="400580" y="36156"/>
                  </a:cubicBezTo>
                  <a:cubicBezTo>
                    <a:pt x="402016" y="34722"/>
                    <a:pt x="409194" y="33289"/>
                    <a:pt x="410630" y="34722"/>
                  </a:cubicBezTo>
                  <a:cubicBezTo>
                    <a:pt x="410630" y="36156"/>
                    <a:pt x="413501" y="33289"/>
                    <a:pt x="414937" y="28989"/>
                  </a:cubicBezTo>
                  <a:cubicBezTo>
                    <a:pt x="416373" y="26122"/>
                    <a:pt x="419244" y="30422"/>
                    <a:pt x="422115" y="33289"/>
                  </a:cubicBezTo>
                  <a:cubicBezTo>
                    <a:pt x="424987" y="34722"/>
                    <a:pt x="422115" y="24688"/>
                    <a:pt x="422115" y="20388"/>
                  </a:cubicBezTo>
                  <a:cubicBezTo>
                    <a:pt x="422115" y="17521"/>
                    <a:pt x="429294" y="17521"/>
                    <a:pt x="432165" y="17521"/>
                  </a:cubicBezTo>
                  <a:cubicBezTo>
                    <a:pt x="435036" y="16088"/>
                    <a:pt x="436472" y="11788"/>
                    <a:pt x="440779" y="7488"/>
                  </a:cubicBezTo>
                  <a:cubicBezTo>
                    <a:pt x="445086" y="3187"/>
                    <a:pt x="462314" y="321"/>
                    <a:pt x="465186" y="321"/>
                  </a:cubicBezTo>
                  <a:close/>
                </a:path>
              </a:pathLst>
            </a:custGeom>
            <a:solidFill>
              <a:schemeClr val="tx2">
                <a:lumMod val="40000"/>
                <a:lumOff val="60000"/>
                <a:alpha val="15000"/>
              </a:schemeClr>
            </a:solidFill>
            <a:ln>
              <a:noFill/>
            </a:ln>
          </p:spPr>
        </p:sp>
        <p:sp>
          <p:nvSpPr>
            <p:cNvPr id="33" name="任意多边形: 形状 11">
              <a:extLst>
                <a:ext uri="{FF2B5EF4-FFF2-40B4-BE49-F238E27FC236}">
                  <a16:creationId xmlns:a16="http://schemas.microsoft.com/office/drawing/2014/main" id="{49F4F85D-9C88-448B-8EC7-8F71909A040D}"/>
                </a:ext>
              </a:extLst>
            </p:cNvPr>
            <p:cNvSpPr/>
            <p:nvPr userDrawn="1"/>
          </p:nvSpPr>
          <p:spPr>
            <a:xfrm>
              <a:off x="0" y="4476728"/>
              <a:ext cx="12192000" cy="2387600"/>
            </a:xfrm>
            <a:custGeom>
              <a:avLst/>
              <a:gdLst>
                <a:gd name="connsiteX0" fmla="*/ 0 w 12192000"/>
                <a:gd name="connsiteY0" fmla="*/ 0 h 1530328"/>
                <a:gd name="connsiteX1" fmla="*/ 6096000 w 12192000"/>
                <a:gd name="connsiteY1" fmla="*/ 1211240 h 1530328"/>
                <a:gd name="connsiteX2" fmla="*/ 12192000 w 12192000"/>
                <a:gd name="connsiteY2" fmla="*/ 0 h 1530328"/>
                <a:gd name="connsiteX3" fmla="*/ 12192000 w 12192000"/>
                <a:gd name="connsiteY3" fmla="*/ 1530328 h 1530328"/>
                <a:gd name="connsiteX4" fmla="*/ 0 w 12192000"/>
                <a:gd name="connsiteY4" fmla="*/ 1530328 h 153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530328">
                  <a:moveTo>
                    <a:pt x="0" y="0"/>
                  </a:moveTo>
                  <a:cubicBezTo>
                    <a:pt x="0" y="669198"/>
                    <a:pt x="2729789" y="1211240"/>
                    <a:pt x="6096000" y="1211240"/>
                  </a:cubicBezTo>
                  <a:cubicBezTo>
                    <a:pt x="9462211" y="1211240"/>
                    <a:pt x="12192000" y="669198"/>
                    <a:pt x="12192000" y="0"/>
                  </a:cubicBezTo>
                  <a:lnTo>
                    <a:pt x="12192000" y="1530328"/>
                  </a:lnTo>
                  <a:lnTo>
                    <a:pt x="0" y="1530328"/>
                  </a:lnTo>
                  <a:close/>
                </a:path>
              </a:pathLst>
            </a:custGeom>
            <a:solidFill>
              <a:schemeClr val="bg1"/>
            </a:solidFill>
            <a:ln>
              <a:noFill/>
            </a:ln>
            <a:effectLst>
              <a:outerShdw blurRad="355600" dist="88900" dir="13500000" algn="br" rotWithShape="0">
                <a:schemeClr val="bg2">
                  <a:lumMod val="7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4" name="Shape 514">
            <a:extLst>
              <a:ext uri="{FF2B5EF4-FFF2-40B4-BE49-F238E27FC236}">
                <a16:creationId xmlns:a16="http://schemas.microsoft.com/office/drawing/2014/main" id="{0B71DF88-9A4A-4088-8215-6ABCFFE1F7E7}"/>
              </a:ext>
            </a:extLst>
          </p:cNvPr>
          <p:cNvSpPr/>
          <p:nvPr/>
        </p:nvSpPr>
        <p:spPr>
          <a:xfrm>
            <a:off x="7542754" y="936378"/>
            <a:ext cx="1546576" cy="2387601"/>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accent4"/>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5" name="Shape 516">
            <a:extLst>
              <a:ext uri="{FF2B5EF4-FFF2-40B4-BE49-F238E27FC236}">
                <a16:creationId xmlns:a16="http://schemas.microsoft.com/office/drawing/2014/main" id="{65AF6C49-2268-48CD-A3E9-670F12FC45F6}"/>
              </a:ext>
            </a:extLst>
          </p:cNvPr>
          <p:cNvSpPr/>
          <p:nvPr/>
        </p:nvSpPr>
        <p:spPr>
          <a:xfrm>
            <a:off x="4906119" y="3146198"/>
            <a:ext cx="2239763" cy="197858"/>
          </a:xfrm>
          <a:prstGeom prst="rect">
            <a:avLst/>
          </a:prstGeom>
          <a:solidFill>
            <a:schemeClr val="accent5"/>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vi-VN" sz="1500" kern="0" dirty="0">
                <a:solidFill>
                  <a:srgbClr val="FFFFFF"/>
                </a:solidFill>
                <a:effectLst>
                  <a:outerShdw blurRad="38100" dist="12700" dir="5400000" rotWithShape="0">
                    <a:srgbClr val="000000">
                      <a:alpha val="50000"/>
                    </a:srgbClr>
                  </a:outerShdw>
                </a:effectLst>
                <a:latin typeface="Gill Sans"/>
                <a:sym typeface="Gill Sans"/>
              </a:rPr>
              <a:t>Lên men sâu</a:t>
            </a:r>
            <a:endParaRPr sz="150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36" name="Shape 517">
            <a:extLst>
              <a:ext uri="{FF2B5EF4-FFF2-40B4-BE49-F238E27FC236}">
                <a16:creationId xmlns:a16="http://schemas.microsoft.com/office/drawing/2014/main" id="{2F0ED3C4-4064-42F9-88AA-3272D8472B7C}"/>
              </a:ext>
            </a:extLst>
          </p:cNvPr>
          <p:cNvSpPr/>
          <p:nvPr/>
        </p:nvSpPr>
        <p:spPr>
          <a:xfrm>
            <a:off x="297254" y="904323"/>
            <a:ext cx="1906356" cy="1193801"/>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accent2"/>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 name="Shape 518">
            <a:extLst>
              <a:ext uri="{FF2B5EF4-FFF2-40B4-BE49-F238E27FC236}">
                <a16:creationId xmlns:a16="http://schemas.microsoft.com/office/drawing/2014/main" id="{8E661485-B91B-4F24-B9E2-00A1BA5B43CE}"/>
              </a:ext>
            </a:extLst>
          </p:cNvPr>
          <p:cNvSpPr/>
          <p:nvPr/>
        </p:nvSpPr>
        <p:spPr>
          <a:xfrm>
            <a:off x="2391236" y="913671"/>
            <a:ext cx="2220697" cy="197858"/>
          </a:xfrm>
          <a:prstGeom prst="rect">
            <a:avLst/>
          </a:prstGeom>
          <a:solidFill>
            <a:schemeClr val="accent3"/>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vi-VN" sz="1500" kern="0" dirty="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sym typeface="Gill Sans"/>
              </a:rPr>
              <a:t>   </a:t>
            </a:r>
            <a:r>
              <a:rPr lang="vi-VN" sz="1400" kern="0" dirty="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sym typeface="Gill Sans"/>
              </a:rPr>
              <a:t>Lên men sơ cấp</a:t>
            </a:r>
            <a:endParaRPr sz="1400" kern="0" dirty="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sym typeface="Gill Sans"/>
            </a:endParaRPr>
          </a:p>
        </p:txBody>
      </p:sp>
      <p:sp>
        <p:nvSpPr>
          <p:cNvPr id="38" name="Shape 519">
            <a:extLst>
              <a:ext uri="{FF2B5EF4-FFF2-40B4-BE49-F238E27FC236}">
                <a16:creationId xmlns:a16="http://schemas.microsoft.com/office/drawing/2014/main" id="{24866DDF-E92A-4E38-A224-FC429BDE537D}"/>
              </a:ext>
            </a:extLst>
          </p:cNvPr>
          <p:cNvSpPr/>
          <p:nvPr/>
        </p:nvSpPr>
        <p:spPr>
          <a:xfrm>
            <a:off x="4858094" y="913671"/>
            <a:ext cx="2239763" cy="197858"/>
          </a:xfrm>
          <a:prstGeom prst="rect">
            <a:avLst/>
          </a:prstGeom>
          <a:solidFill>
            <a:schemeClr val="accent1"/>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vi-VN" sz="1400" kern="0" dirty="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sym typeface="Gill Sans"/>
              </a:rPr>
              <a:t>    Lên men trung gian</a:t>
            </a:r>
            <a:endParaRPr sz="1400" kern="0" dirty="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sym typeface="Gill Sans"/>
            </a:endParaRPr>
          </a:p>
        </p:txBody>
      </p:sp>
      <p:sp>
        <p:nvSpPr>
          <p:cNvPr id="46" name="Shape 531">
            <a:extLst>
              <a:ext uri="{FF2B5EF4-FFF2-40B4-BE49-F238E27FC236}">
                <a16:creationId xmlns:a16="http://schemas.microsoft.com/office/drawing/2014/main" id="{83439184-9A05-43BD-B8DA-BA9B7658CD73}"/>
              </a:ext>
            </a:extLst>
          </p:cNvPr>
          <p:cNvSpPr/>
          <p:nvPr/>
        </p:nvSpPr>
        <p:spPr>
          <a:xfrm>
            <a:off x="7064973" y="2989314"/>
            <a:ext cx="562274" cy="53866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4"/>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49" name="Shape 534">
            <a:extLst>
              <a:ext uri="{FF2B5EF4-FFF2-40B4-BE49-F238E27FC236}">
                <a16:creationId xmlns:a16="http://schemas.microsoft.com/office/drawing/2014/main" id="{64AEE1BE-E450-4D67-8858-99B3DA95D53A}"/>
              </a:ext>
            </a:extLst>
          </p:cNvPr>
          <p:cNvSpPr/>
          <p:nvPr/>
        </p:nvSpPr>
        <p:spPr>
          <a:xfrm>
            <a:off x="7050432" y="759502"/>
            <a:ext cx="562274" cy="53866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52" name="Shape 537">
            <a:extLst>
              <a:ext uri="{FF2B5EF4-FFF2-40B4-BE49-F238E27FC236}">
                <a16:creationId xmlns:a16="http://schemas.microsoft.com/office/drawing/2014/main" id="{BCB0CCFD-86F4-4211-8B47-5AE2D96B7C4B}"/>
              </a:ext>
            </a:extLst>
          </p:cNvPr>
          <p:cNvSpPr/>
          <p:nvPr/>
        </p:nvSpPr>
        <p:spPr>
          <a:xfrm>
            <a:off x="2091082" y="759502"/>
            <a:ext cx="562280" cy="53866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5" name="Shape 540">
            <a:extLst>
              <a:ext uri="{FF2B5EF4-FFF2-40B4-BE49-F238E27FC236}">
                <a16:creationId xmlns:a16="http://schemas.microsoft.com/office/drawing/2014/main" id="{B96C26C3-2B60-46D9-95E2-FC6BB3C220D3}"/>
              </a:ext>
            </a:extLst>
          </p:cNvPr>
          <p:cNvSpPr/>
          <p:nvPr/>
        </p:nvSpPr>
        <p:spPr>
          <a:xfrm>
            <a:off x="4378821" y="2975797"/>
            <a:ext cx="562274" cy="53866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5"/>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8" name="Shape 543">
            <a:extLst>
              <a:ext uri="{FF2B5EF4-FFF2-40B4-BE49-F238E27FC236}">
                <a16:creationId xmlns:a16="http://schemas.microsoft.com/office/drawing/2014/main" id="{91F379B9-A318-4B54-9C4D-42A2F9BD90EC}"/>
              </a:ext>
            </a:extLst>
          </p:cNvPr>
          <p:cNvSpPr/>
          <p:nvPr/>
        </p:nvSpPr>
        <p:spPr>
          <a:xfrm>
            <a:off x="4567582" y="759502"/>
            <a:ext cx="562274" cy="53866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3"/>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0" name="Shape 546">
            <a:extLst>
              <a:ext uri="{FF2B5EF4-FFF2-40B4-BE49-F238E27FC236}">
                <a16:creationId xmlns:a16="http://schemas.microsoft.com/office/drawing/2014/main" id="{922F66EF-81F0-48E8-87DA-95D034FBFA5B}"/>
              </a:ext>
            </a:extLst>
          </p:cNvPr>
          <p:cNvSpPr/>
          <p:nvPr/>
        </p:nvSpPr>
        <p:spPr>
          <a:xfrm>
            <a:off x="306914" y="2605804"/>
            <a:ext cx="201788" cy="2702579"/>
          </a:xfrm>
          <a:prstGeom prst="rect">
            <a:avLst/>
          </a:prstGeom>
          <a:solidFill>
            <a:schemeClr val="accent1"/>
          </a:solidFill>
          <a:ln w="12700">
            <a:miter lim="400000"/>
          </a:ln>
        </p:spPr>
        <p:txBody>
          <a:bodyPr lIns="0" tIns="0" rIns="0" bIns="0" anchor="ctr"/>
          <a:lstStyle/>
          <a:p>
            <a:pPr algn="ctr" defTabSz="412750">
              <a:defRPr sz="3200"/>
            </a:pPr>
            <a:endParaRPr sz="1600" kern="0">
              <a:solidFill>
                <a:sysClr val="windowText" lastClr="000000"/>
              </a:solidFill>
              <a:latin typeface="Helvetica Light"/>
              <a:sym typeface="Helvetica Light"/>
            </a:endParaRPr>
          </a:p>
        </p:txBody>
      </p:sp>
      <p:sp>
        <p:nvSpPr>
          <p:cNvPr id="62" name="Shape 547">
            <a:extLst>
              <a:ext uri="{FF2B5EF4-FFF2-40B4-BE49-F238E27FC236}">
                <a16:creationId xmlns:a16="http://schemas.microsoft.com/office/drawing/2014/main" id="{0B6D10E0-57F2-4FE8-A72F-938B8075B8B8}"/>
              </a:ext>
            </a:extLst>
          </p:cNvPr>
          <p:cNvSpPr/>
          <p:nvPr/>
        </p:nvSpPr>
        <p:spPr>
          <a:xfrm>
            <a:off x="111825" y="2067141"/>
            <a:ext cx="562285" cy="538663"/>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3" name="文字方塊 2">
            <a:extLst>
              <a:ext uri="{FF2B5EF4-FFF2-40B4-BE49-F238E27FC236}">
                <a16:creationId xmlns:a16="http://schemas.microsoft.com/office/drawing/2014/main" id="{A24781F3-1DFB-436A-8AA7-F9A2F0655A2C}"/>
              </a:ext>
            </a:extLst>
          </p:cNvPr>
          <p:cNvSpPr txBox="1"/>
          <p:nvPr/>
        </p:nvSpPr>
        <p:spPr>
          <a:xfrm>
            <a:off x="703792" y="2045260"/>
            <a:ext cx="1825834" cy="1077218"/>
          </a:xfrm>
          <a:prstGeom prst="rect">
            <a:avLst/>
          </a:prstGeom>
          <a:noFill/>
        </p:spPr>
        <p:txBody>
          <a:bodyPr wrap="square" rtlCol="0">
            <a:spAutoFit/>
          </a:bodyPr>
          <a:lstStyle/>
          <a:p>
            <a:r>
              <a:rPr lang="vi-VN" altLang="zh-TW" sz="1600" dirty="0">
                <a:latin typeface="Verdana" panose="020B0604030504040204" pitchFamily="34" charset="0"/>
                <a:ea typeface="Verdana" panose="020B0604030504040204" pitchFamily="34" charset="0"/>
              </a:rPr>
              <a:t>Làm sạch và cắt các vật liệu đã được lựa chọn kĩ càng</a:t>
            </a:r>
            <a:endParaRPr lang="zh-TW" altLang="en-US" sz="1600" dirty="0">
              <a:latin typeface="Verdana" panose="020B0604030504040204" pitchFamily="34" charset="0"/>
            </a:endParaRPr>
          </a:p>
        </p:txBody>
      </p:sp>
      <p:sp>
        <p:nvSpPr>
          <p:cNvPr id="4" name="文字方塊 3">
            <a:extLst>
              <a:ext uri="{FF2B5EF4-FFF2-40B4-BE49-F238E27FC236}">
                <a16:creationId xmlns:a16="http://schemas.microsoft.com/office/drawing/2014/main" id="{6A648535-46F9-41D5-AD6E-545E3FB4CCE5}"/>
              </a:ext>
            </a:extLst>
          </p:cNvPr>
          <p:cNvSpPr txBox="1"/>
          <p:nvPr/>
        </p:nvSpPr>
        <p:spPr>
          <a:xfrm>
            <a:off x="1670093" y="1299054"/>
            <a:ext cx="1354858" cy="338554"/>
          </a:xfrm>
          <a:prstGeom prst="rect">
            <a:avLst/>
          </a:prstGeom>
          <a:noFill/>
        </p:spPr>
        <p:txBody>
          <a:bodyPr wrap="none" rtlCol="0">
            <a:spAutoFit/>
          </a:bodyPr>
          <a:lstStyle/>
          <a:p>
            <a:r>
              <a:rPr lang="vi-VN" altLang="zh-TW" sz="1600" dirty="0">
                <a:latin typeface="Verdana" panose="020B0604030504040204" pitchFamily="34" charset="0"/>
                <a:ea typeface="Verdana" panose="020B0604030504040204" pitchFamily="34" charset="0"/>
                <a:cs typeface="Tahoma" panose="020B0604030504040204" pitchFamily="34" charset="0"/>
              </a:rPr>
              <a:t>Men vi sinh</a:t>
            </a:r>
            <a:endParaRPr lang="zh-TW" altLang="en-US" sz="1600" dirty="0">
              <a:latin typeface="Verdana" panose="020B0604030504040204" pitchFamily="34" charset="0"/>
              <a:ea typeface="微軟正黑體" panose="020B0604030504040204" pitchFamily="34" charset="-120"/>
              <a:cs typeface="Tahoma" panose="020B0604030504040204" pitchFamily="34" charset="0"/>
            </a:endParaRPr>
          </a:p>
        </p:txBody>
      </p:sp>
      <p:sp>
        <p:nvSpPr>
          <p:cNvPr id="68" name="文字方塊 67">
            <a:extLst>
              <a:ext uri="{FF2B5EF4-FFF2-40B4-BE49-F238E27FC236}">
                <a16:creationId xmlns:a16="http://schemas.microsoft.com/office/drawing/2014/main" id="{423B16FD-A876-441D-91B3-D590D2038E73}"/>
              </a:ext>
            </a:extLst>
          </p:cNvPr>
          <p:cNvSpPr txBox="1"/>
          <p:nvPr/>
        </p:nvSpPr>
        <p:spPr>
          <a:xfrm>
            <a:off x="4281362" y="1292332"/>
            <a:ext cx="1409360" cy="338554"/>
          </a:xfrm>
          <a:prstGeom prst="rect">
            <a:avLst/>
          </a:prstGeom>
          <a:noFill/>
        </p:spPr>
        <p:txBody>
          <a:bodyPr wrap="none" rtlCol="0">
            <a:spAutoFit/>
          </a:bodyPr>
          <a:lstStyle/>
          <a:p>
            <a:r>
              <a:rPr lang="vi-VN" altLang="zh-TW" sz="1600" dirty="0">
                <a:latin typeface="Verdana" panose="020B0604030504040204" pitchFamily="34" charset="0"/>
                <a:ea typeface="Verdana" panose="020B0604030504040204" pitchFamily="34" charset="0"/>
              </a:rPr>
              <a:t>Acetobacter</a:t>
            </a:r>
            <a:endParaRPr lang="zh-TW" altLang="en-US" sz="1600" dirty="0">
              <a:latin typeface="Verdana" panose="020B0604030504040204" pitchFamily="34" charset="0"/>
              <a:ea typeface="微軟正黑體" panose="020B0604030504040204" pitchFamily="34" charset="-120"/>
            </a:endParaRPr>
          </a:p>
        </p:txBody>
      </p:sp>
      <p:sp>
        <p:nvSpPr>
          <p:cNvPr id="69" name="文字方塊 68">
            <a:extLst>
              <a:ext uri="{FF2B5EF4-FFF2-40B4-BE49-F238E27FC236}">
                <a16:creationId xmlns:a16="http://schemas.microsoft.com/office/drawing/2014/main" id="{1051800F-684C-4758-AA13-8FE18FACC273}"/>
              </a:ext>
            </a:extLst>
          </p:cNvPr>
          <p:cNvSpPr txBox="1"/>
          <p:nvPr/>
        </p:nvSpPr>
        <p:spPr>
          <a:xfrm>
            <a:off x="6725882" y="1301208"/>
            <a:ext cx="1499128" cy="338554"/>
          </a:xfrm>
          <a:prstGeom prst="rect">
            <a:avLst/>
          </a:prstGeom>
          <a:noFill/>
        </p:spPr>
        <p:txBody>
          <a:bodyPr wrap="none" rtlCol="0">
            <a:spAutoFit/>
          </a:bodyPr>
          <a:lstStyle/>
          <a:p>
            <a:r>
              <a:rPr kumimoji="0" lang="vi-VN" altLang="vi-VN" sz="16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Lactobacillus</a:t>
            </a:r>
            <a:endParaRPr lang="zh-TW" altLang="en-US" sz="1600" dirty="0">
              <a:latin typeface="Verdana" panose="020B0604030504040204" pitchFamily="34" charset="0"/>
              <a:ea typeface="微軟正黑體" panose="020B0604030504040204" pitchFamily="34" charset="-120"/>
            </a:endParaRPr>
          </a:p>
        </p:txBody>
      </p:sp>
      <p:sp>
        <p:nvSpPr>
          <p:cNvPr id="5" name="文字方塊 4">
            <a:extLst>
              <a:ext uri="{FF2B5EF4-FFF2-40B4-BE49-F238E27FC236}">
                <a16:creationId xmlns:a16="http://schemas.microsoft.com/office/drawing/2014/main" id="{77176CB1-C939-4D38-BB9B-E8F3EDF752F8}"/>
              </a:ext>
            </a:extLst>
          </p:cNvPr>
          <p:cNvSpPr txBox="1"/>
          <p:nvPr/>
        </p:nvSpPr>
        <p:spPr>
          <a:xfrm>
            <a:off x="2934569" y="1142067"/>
            <a:ext cx="1794081" cy="6924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Khoáng chất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Vitamin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GSH (Glutathione)</a:t>
            </a:r>
            <a:r>
              <a:rPr kumimoji="0" lang="vi-VN" altLang="vi-VN"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p:txBody>
      </p:sp>
      <p:sp>
        <p:nvSpPr>
          <p:cNvPr id="72" name="文字方塊 71">
            <a:extLst>
              <a:ext uri="{FF2B5EF4-FFF2-40B4-BE49-F238E27FC236}">
                <a16:creationId xmlns:a16="http://schemas.microsoft.com/office/drawing/2014/main" id="{31A360B5-4140-4636-944A-83D5BA76D6DB}"/>
              </a:ext>
            </a:extLst>
          </p:cNvPr>
          <p:cNvSpPr txBox="1"/>
          <p:nvPr/>
        </p:nvSpPr>
        <p:spPr>
          <a:xfrm>
            <a:off x="5593356" y="1145579"/>
            <a:ext cx="1292341" cy="6924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Axit hữu cơ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Axit nucleic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Khoáng chất</a:t>
            </a:r>
            <a:r>
              <a:rPr kumimoji="0" lang="vi-VN" altLang="vi-VN"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p:txBody>
      </p:sp>
      <p:sp>
        <p:nvSpPr>
          <p:cNvPr id="73" name="文字方塊 72">
            <a:extLst>
              <a:ext uri="{FF2B5EF4-FFF2-40B4-BE49-F238E27FC236}">
                <a16:creationId xmlns:a16="http://schemas.microsoft.com/office/drawing/2014/main" id="{FDA10417-87FE-4707-99AB-93A0BE753FFE}"/>
              </a:ext>
            </a:extLst>
          </p:cNvPr>
          <p:cNvSpPr txBox="1"/>
          <p:nvPr/>
        </p:nvSpPr>
        <p:spPr>
          <a:xfrm>
            <a:off x="7078182" y="1767222"/>
            <a:ext cx="1893467" cy="6924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Vitamin B phức hợp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Enzim tiêu hóa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Immunoglobulin</a:t>
            </a:r>
            <a:r>
              <a:rPr kumimoji="0" lang="vi-VN" altLang="vi-VN"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p:txBody>
      </p:sp>
      <p:sp>
        <p:nvSpPr>
          <p:cNvPr id="74" name="文字方塊 73">
            <a:extLst>
              <a:ext uri="{FF2B5EF4-FFF2-40B4-BE49-F238E27FC236}">
                <a16:creationId xmlns:a16="http://schemas.microsoft.com/office/drawing/2014/main" id="{FB6D315D-6FAE-463F-B283-7A1BAAA8860E}"/>
              </a:ext>
            </a:extLst>
          </p:cNvPr>
          <p:cNvSpPr txBox="1"/>
          <p:nvPr/>
        </p:nvSpPr>
        <p:spPr>
          <a:xfrm>
            <a:off x="3983279" y="3513658"/>
            <a:ext cx="1313180" cy="369332"/>
          </a:xfrm>
          <a:prstGeom prst="rect">
            <a:avLst/>
          </a:prstGeom>
          <a:noFill/>
        </p:spPr>
        <p:txBody>
          <a:bodyPr wrap="none" rtlCol="0">
            <a:spAutoFit/>
          </a:bodyPr>
          <a:lstStyle/>
          <a:p>
            <a:r>
              <a:rPr kumimoji="0" lang="vi-VN" altLang="vi-VN" sz="1800" b="0" i="0" u="none" strike="noStrike" cap="none" normalizeH="0" baseline="0" dirty="0">
                <a:ln>
                  <a:noFill/>
                </a:ln>
                <a:solidFill>
                  <a:srgbClr val="202124"/>
                </a:solidFill>
                <a:effectLst/>
                <a:latin typeface="Arial Unicode MS"/>
                <a:ea typeface="inherit"/>
              </a:rPr>
              <a:t>Aspergillus</a:t>
            </a:r>
            <a:endParaRPr lang="zh-TW" altLang="en-US" dirty="0">
              <a:latin typeface="微軟正黑體" panose="020B0604030504040204" pitchFamily="34" charset="-120"/>
              <a:ea typeface="微軟正黑體" panose="020B0604030504040204" pitchFamily="34" charset="-120"/>
            </a:endParaRPr>
          </a:p>
        </p:txBody>
      </p:sp>
      <p:sp>
        <p:nvSpPr>
          <p:cNvPr id="75" name="文字方塊 74">
            <a:extLst>
              <a:ext uri="{FF2B5EF4-FFF2-40B4-BE49-F238E27FC236}">
                <a16:creationId xmlns:a16="http://schemas.microsoft.com/office/drawing/2014/main" id="{A85B351C-200A-4EE7-97D0-53CD8E55F432}"/>
              </a:ext>
            </a:extLst>
          </p:cNvPr>
          <p:cNvSpPr txBox="1"/>
          <p:nvPr/>
        </p:nvSpPr>
        <p:spPr>
          <a:xfrm>
            <a:off x="5318407" y="3358676"/>
            <a:ext cx="1779450"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4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SOD-Like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4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EPS (polysaccharide ngoại bào)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4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GABA</a:t>
            </a:r>
            <a:r>
              <a:rPr kumimoji="0" lang="vi-VN" altLang="vi-VN"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p:txBody>
      </p:sp>
      <p:sp>
        <p:nvSpPr>
          <p:cNvPr id="77" name="文字方塊 76">
            <a:extLst>
              <a:ext uri="{FF2B5EF4-FFF2-40B4-BE49-F238E27FC236}">
                <a16:creationId xmlns:a16="http://schemas.microsoft.com/office/drawing/2014/main" id="{DB92A8AA-C772-450C-AC26-6409D9FE4D24}"/>
              </a:ext>
            </a:extLst>
          </p:cNvPr>
          <p:cNvSpPr txBox="1"/>
          <p:nvPr/>
        </p:nvSpPr>
        <p:spPr>
          <a:xfrm>
            <a:off x="916161" y="4517624"/>
            <a:ext cx="7624978" cy="615553"/>
          </a:xfrm>
          <a:prstGeom prst="rect">
            <a:avLst/>
          </a:prstGeom>
          <a:noFill/>
        </p:spPr>
        <p:txBody>
          <a:bodyPr wrap="square">
            <a:spAutoFit/>
          </a:bodyPr>
          <a:lstStyle/>
          <a:p>
            <a:pPr algn="ctr"/>
            <a:r>
              <a:rPr lang="vi-VN" altLang="zh-TW" sz="1700" b="0" i="0" dirty="0">
                <a:solidFill>
                  <a:srgbClr val="555555"/>
                </a:solidFill>
                <a:effectLst/>
                <a:latin typeface="Verdana" panose="020B0604030504040204" pitchFamily="34" charset="0"/>
                <a:ea typeface="Verdana" panose="020B0604030504040204" pitchFamily="34" charset="0"/>
              </a:rPr>
              <a:t>“Quy trình nuôi cấy </a:t>
            </a:r>
            <a:r>
              <a:rPr lang="vi-VN" altLang="zh-TW" sz="1700" dirty="0">
                <a:solidFill>
                  <a:srgbClr val="555555"/>
                </a:solidFill>
                <a:latin typeface="Verdana" panose="020B0604030504040204" pitchFamily="34" charset="0"/>
                <a:ea typeface="Verdana" panose="020B0604030504040204" pitchFamily="34" charset="0"/>
              </a:rPr>
              <a:t>vi sinh</a:t>
            </a:r>
            <a:r>
              <a:rPr lang="vi-VN" altLang="zh-TW" sz="1700" b="0" i="0" dirty="0">
                <a:solidFill>
                  <a:srgbClr val="555555"/>
                </a:solidFill>
                <a:effectLst/>
                <a:latin typeface="Verdana" panose="020B0604030504040204" pitchFamily="34" charset="0"/>
                <a:ea typeface="Verdana" panose="020B0604030504040204" pitchFamily="34" charset="0"/>
              </a:rPr>
              <a:t> 6 giai đoạn” </a:t>
            </a:r>
          </a:p>
          <a:p>
            <a:pPr algn="ctr"/>
            <a:r>
              <a:rPr lang="vi-VN" altLang="zh-TW" sz="1700" dirty="0">
                <a:solidFill>
                  <a:srgbClr val="555555"/>
                </a:solidFill>
                <a:latin typeface="Verdana" panose="020B0604030504040204" pitchFamily="34" charset="0"/>
                <a:ea typeface="Verdana" panose="020B0604030504040204" pitchFamily="34" charset="0"/>
              </a:rPr>
              <a:t>và “Các chất dinh dưỡng có lợi được sản sinh ở từng giai đoạn”</a:t>
            </a:r>
            <a:endParaRPr lang="zh-TW" altLang="en-US" sz="1700" b="0" i="0" dirty="0">
              <a:solidFill>
                <a:srgbClr val="555555"/>
              </a:solidFill>
              <a:effectLst/>
              <a:latin typeface="Verdana" panose="020B0604030504040204" pitchFamily="34" charset="0"/>
            </a:endParaRPr>
          </a:p>
        </p:txBody>
      </p:sp>
      <p:sp>
        <p:nvSpPr>
          <p:cNvPr id="7" name="文字方塊 6">
            <a:extLst>
              <a:ext uri="{FF2B5EF4-FFF2-40B4-BE49-F238E27FC236}">
                <a16:creationId xmlns:a16="http://schemas.microsoft.com/office/drawing/2014/main" id="{AC0AAAD0-7A7B-46F4-A736-1EF57FFDCD8E}"/>
              </a:ext>
            </a:extLst>
          </p:cNvPr>
          <p:cNvSpPr txBox="1"/>
          <p:nvPr/>
        </p:nvSpPr>
        <p:spPr>
          <a:xfrm>
            <a:off x="3420498" y="2052771"/>
            <a:ext cx="2616304" cy="646331"/>
          </a:xfrm>
          <a:prstGeom prst="rect">
            <a:avLst/>
          </a:prstGeom>
          <a:noFill/>
        </p:spPr>
        <p:txBody>
          <a:bodyPr wrap="square" rtlCol="0">
            <a:spAutoFit/>
          </a:bodyPr>
          <a:lstStyle/>
          <a:p>
            <a:r>
              <a:rPr lang="vi-VN" altLang="zh-TW" dirty="0">
                <a:latin typeface="Verdana" panose="020B0604030504040204" pitchFamily="34" charset="0"/>
                <a:ea typeface="Verdana" panose="020B0604030504040204" pitchFamily="34" charset="0"/>
              </a:rPr>
              <a:t>Quy trình lên men diễn ra quanh năm</a:t>
            </a:r>
            <a:endParaRPr lang="zh-TW" altLang="en-US" dirty="0">
              <a:latin typeface="Verdana" panose="020B0604030504040204" pitchFamily="34" charset="0"/>
              <a:ea typeface="微軟正黑體" panose="020B0604030504040204" pitchFamily="34" charset="-120"/>
            </a:endParaRPr>
          </a:p>
        </p:txBody>
      </p:sp>
      <p:sp>
        <p:nvSpPr>
          <p:cNvPr id="6" name="Rectangle 2">
            <a:extLst>
              <a:ext uri="{FF2B5EF4-FFF2-40B4-BE49-F238E27FC236}">
                <a16:creationId xmlns:a16="http://schemas.microsoft.com/office/drawing/2014/main" id="{8958BFBD-2119-4845-AC42-E140EA75E380}"/>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
        <p:nvSpPr>
          <p:cNvPr id="39" name="文字方塊 68">
            <a:extLst>
              <a:ext uri="{FF2B5EF4-FFF2-40B4-BE49-F238E27FC236}">
                <a16:creationId xmlns:a16="http://schemas.microsoft.com/office/drawing/2014/main" id="{2CDC08C8-06CA-4DF0-9D8B-A863B9A744C4}"/>
              </a:ext>
            </a:extLst>
          </p:cNvPr>
          <p:cNvSpPr txBox="1"/>
          <p:nvPr/>
        </p:nvSpPr>
        <p:spPr>
          <a:xfrm>
            <a:off x="6722081" y="3513658"/>
            <a:ext cx="1499128" cy="338554"/>
          </a:xfrm>
          <a:prstGeom prst="rect">
            <a:avLst/>
          </a:prstGeom>
          <a:noFill/>
        </p:spPr>
        <p:txBody>
          <a:bodyPr wrap="none" rtlCol="0">
            <a:spAutoFit/>
          </a:bodyPr>
          <a:lstStyle/>
          <a:p>
            <a:r>
              <a:rPr kumimoji="0" lang="vi-VN" altLang="vi-VN" sz="16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Lactobacillus</a:t>
            </a:r>
            <a:endParaRPr lang="zh-TW" altLang="en-US" sz="1600" dirty="0">
              <a:latin typeface="Verdana" panose="020B0604030504040204" pitchFamily="34" charset="0"/>
              <a:ea typeface="微軟正黑體" panose="020B0604030504040204" pitchFamily="34" charset="-120"/>
            </a:endParaRPr>
          </a:p>
        </p:txBody>
      </p:sp>
      <p:pic>
        <p:nvPicPr>
          <p:cNvPr id="40" name="Picture 39">
            <a:extLst>
              <a:ext uri="{FF2B5EF4-FFF2-40B4-BE49-F238E27FC236}">
                <a16:creationId xmlns:a16="http://schemas.microsoft.com/office/drawing/2014/main" id="{64192A20-5C86-4249-B298-94356009B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3" y="-17212"/>
            <a:ext cx="809466" cy="659885"/>
          </a:xfrm>
          <a:prstGeom prst="rect">
            <a:avLst/>
          </a:prstGeom>
        </p:spPr>
      </p:pic>
    </p:spTree>
    <p:extLst>
      <p:ext uri="{BB962C8B-B14F-4D97-AF65-F5344CB8AC3E}">
        <p14:creationId xmlns:p14="http://schemas.microsoft.com/office/powerpoint/2010/main" val="3101084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indefinite" fill="hold"/>
                                        <p:tgtEl>
                                          <p:spTgt spid="60"/>
                                        </p:tgtEl>
                                        <p:attrNameLst>
                                          <p:attrName>style.visibility</p:attrName>
                                        </p:attrNameLst>
                                      </p:cBhvr>
                                      <p:to>
                                        <p:strVal val="visible"/>
                                      </p:to>
                                    </p:set>
                                    <p:animEffect transition="in" filter="wipe(down)">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indefinite" fill="hold"/>
                                        <p:tgtEl>
                                          <p:spTgt spid="36"/>
                                        </p:tgtEl>
                                        <p:attrNameLst>
                                          <p:attrName>style.visibility</p:attrName>
                                        </p:attrNameLst>
                                      </p:cBhvr>
                                      <p:to>
                                        <p:strVal val="visible"/>
                                      </p:to>
                                    </p:set>
                                    <p:animEffect transition="in" filter="wipe(left)">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indefinite" fill="hold"/>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indefinite" fill="hold"/>
                                        <p:tgtEl>
                                          <p:spTgt spid="38"/>
                                        </p:tgtEl>
                                        <p:attrNameLst>
                                          <p:attrName>style.visibility</p:attrName>
                                        </p:attrNameLst>
                                      </p:cBhvr>
                                      <p:to>
                                        <p:strVal val="visible"/>
                                      </p:to>
                                    </p:set>
                                    <p:animEffect transition="in" filter="wipe(left)">
                                      <p:cBhvr>
                                        <p:cTn id="22" dur="1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indefinite" fill="hold"/>
                                        <p:tgtEl>
                                          <p:spTgt spid="34"/>
                                        </p:tgtEl>
                                        <p:attrNameLst>
                                          <p:attrName>style.visibility</p:attrName>
                                        </p:attrNameLst>
                                      </p:cBhvr>
                                      <p:to>
                                        <p:strVal val="visible"/>
                                      </p:to>
                                    </p:set>
                                    <p:animEffect transition="in" filter="wipe(up)">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indefinite" fill="hold"/>
                                        <p:tgtEl>
                                          <p:spTgt spid="35"/>
                                        </p:tgtEl>
                                        <p:attrNameLst>
                                          <p:attrName>style.visibility</p:attrName>
                                        </p:attrNameLst>
                                      </p:cBhvr>
                                      <p:to>
                                        <p:strVal val="visible"/>
                                      </p:to>
                                    </p:set>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5" grpId="0" animBg="1" advAuto="0"/>
      <p:bldP spid="36" grpId="0" animBg="1" advAuto="0"/>
      <p:bldP spid="37" grpId="0" animBg="1" advAuto="0"/>
      <p:bldP spid="38" grpId="0" animBg="1" advAuto="0"/>
      <p:bldP spid="60"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BC5A30D4-42FF-4074-A4D6-2392A0319183}"/>
              </a:ext>
            </a:extLst>
          </p:cNvPr>
          <p:cNvPicPr>
            <a:picLocks noGrp="1" noChangeAspect="1"/>
          </p:cNvPicPr>
          <p:nvPr>
            <p:ph type="pic" sz="quarter" idx="15"/>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p:pic>
      <p:pic>
        <p:nvPicPr>
          <p:cNvPr id="13" name="圖片 12" descr="一張含有 室內, 天花板, 個人, 直立的 的圖片&#10;&#10;描述是以非常高的可信度產生">
            <a:extLst>
              <a:ext uri="{FF2B5EF4-FFF2-40B4-BE49-F238E27FC236}">
                <a16:creationId xmlns:a16="http://schemas.microsoft.com/office/drawing/2014/main" id="{D860D483-8601-429F-9B15-B96039237F3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6056" t="17117" r="13148" b="31696"/>
          <a:stretch/>
        </p:blipFill>
        <p:spPr>
          <a:xfrm>
            <a:off x="4561784" y="-1"/>
            <a:ext cx="4578207" cy="5141913"/>
          </a:xfrm>
          <a:prstGeom prst="rect">
            <a:avLst/>
          </a:prstGeom>
        </p:spPr>
      </p:pic>
      <p:pic>
        <p:nvPicPr>
          <p:cNvPr id="12" name="Picture Placeholder 11">
            <a:extLst>
              <a:ext uri="{FF2B5EF4-FFF2-40B4-BE49-F238E27FC236}">
                <a16:creationId xmlns:a16="http://schemas.microsoft.com/office/drawing/2014/main" id="{C498063D-168E-4F57-BAAF-95BB5DD9405C}"/>
              </a:ext>
            </a:extLst>
          </p:cNvPr>
          <p:cNvPicPr>
            <a:picLocks noGrp="1" noChangeAspect="1"/>
          </p:cNvPicPr>
          <p:nvPr>
            <p:ph type="pic" sz="quarter" idx="13"/>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p:pic>
      <p:pic>
        <p:nvPicPr>
          <p:cNvPr id="11" name="圖片 10">
            <a:extLst>
              <a:ext uri="{FF2B5EF4-FFF2-40B4-BE49-F238E27FC236}">
                <a16:creationId xmlns:a16="http://schemas.microsoft.com/office/drawing/2014/main" id="{C7593F1F-3BF6-4B4D-B052-4A5EEC40950B}"/>
              </a:ext>
            </a:extLst>
          </p:cNvPr>
          <p:cNvPicPr>
            <a:picLocks/>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4597" r="24328" b="4182"/>
          <a:stretch/>
        </p:blipFill>
        <p:spPr>
          <a:xfrm>
            <a:off x="1204170" y="6521"/>
            <a:ext cx="3327644" cy="2840903"/>
          </a:xfrm>
          <a:prstGeom prst="rect">
            <a:avLst/>
          </a:prstGeom>
        </p:spPr>
      </p:pic>
      <p:pic>
        <p:nvPicPr>
          <p:cNvPr id="10" name="圖片 9">
            <a:extLst>
              <a:ext uri="{FF2B5EF4-FFF2-40B4-BE49-F238E27FC236}">
                <a16:creationId xmlns:a16="http://schemas.microsoft.com/office/drawing/2014/main" id="{D0D7B10E-E985-41FA-A47C-42C0523C53FB}"/>
              </a:ext>
            </a:extLst>
          </p:cNvPr>
          <p:cNvPicPr>
            <a:picLocks/>
          </p:cNvPicPr>
          <p:nvPr/>
        </p:nvPicPr>
        <p:blipFill>
          <a:blip r:embed="rId9" cstate="print">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2602" y="2301009"/>
            <a:ext cx="3327644" cy="2840903"/>
          </a:xfrm>
          <a:prstGeom prst="rect">
            <a:avLst/>
          </a:prstGeom>
        </p:spPr>
      </p:pic>
      <p:sp>
        <p:nvSpPr>
          <p:cNvPr id="15" name="Rectangle: Rounded Corners 14">
            <a:extLst>
              <a:ext uri="{FF2B5EF4-FFF2-40B4-BE49-F238E27FC236}">
                <a16:creationId xmlns:a16="http://schemas.microsoft.com/office/drawing/2014/main" id="{13D1AE0E-7272-4B78-A32E-9C782621B1EA}"/>
              </a:ext>
            </a:extLst>
          </p:cNvPr>
          <p:cNvSpPr/>
          <p:nvPr/>
        </p:nvSpPr>
        <p:spPr>
          <a:xfrm>
            <a:off x="459542" y="3380796"/>
            <a:ext cx="8224918" cy="1420451"/>
          </a:xfrm>
          <a:prstGeom prst="roundRect">
            <a:avLst/>
          </a:prstGeom>
          <a:gradFill>
            <a:gsLst>
              <a:gs pos="0">
                <a:schemeClr val="accent6">
                  <a:alpha val="80000"/>
                </a:schemeClr>
              </a:gs>
              <a:gs pos="91000">
                <a:schemeClr val="accent4">
                  <a:alpha val="9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TextBox 15">
            <a:extLst>
              <a:ext uri="{FF2B5EF4-FFF2-40B4-BE49-F238E27FC236}">
                <a16:creationId xmlns:a16="http://schemas.microsoft.com/office/drawing/2014/main" id="{ED32FEDE-8A33-4B7C-BABF-7248774EF0A7}"/>
              </a:ext>
            </a:extLst>
          </p:cNvPr>
          <p:cNvSpPr txBox="1"/>
          <p:nvPr/>
        </p:nvSpPr>
        <p:spPr>
          <a:xfrm>
            <a:off x="662154" y="3762643"/>
            <a:ext cx="3679745" cy="952120"/>
          </a:xfrm>
          <a:prstGeom prst="rect">
            <a:avLst/>
          </a:prstGeom>
          <a:noFill/>
        </p:spPr>
        <p:txBody>
          <a:bodyPr wrap="square" rtlCol="0">
            <a:spAutoFit/>
          </a:bodyPr>
          <a:lstStyle/>
          <a:p>
            <a:pPr algn="just">
              <a:lnSpc>
                <a:spcPct val="110000"/>
              </a:lnSpc>
            </a:pPr>
            <a:r>
              <a:rPr lang="vi-VN" altLang="zh-TW" sz="1300" kern="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Thiết lập hai trạm kiểm tra chất lượng trong giai đoạn cấy vi nấm vào đĩa petri và bình lắc, nhằm đảm bảo sự đồng đều về số lượng và chất lượng sản phẩm.</a:t>
            </a:r>
            <a:endParaRPr lang="en-IN" sz="1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7416A804-3B45-4F26-BD85-8748D01CD76F}"/>
              </a:ext>
            </a:extLst>
          </p:cNvPr>
          <p:cNvSpPr txBox="1"/>
          <p:nvPr/>
        </p:nvSpPr>
        <p:spPr>
          <a:xfrm>
            <a:off x="515817" y="3425053"/>
            <a:ext cx="4123418" cy="400110"/>
          </a:xfrm>
          <a:prstGeom prst="rect">
            <a:avLst/>
          </a:prstGeom>
          <a:noFill/>
        </p:spPr>
        <p:txBody>
          <a:bodyPr wrap="square" rtlCol="0">
            <a:spAutoFit/>
          </a:bodyPr>
          <a:lstStyle/>
          <a:p>
            <a:pPr algn="just"/>
            <a:r>
              <a:rPr lang="vi-VN" sz="2000" b="1" dirty="0">
                <a:solidFill>
                  <a:schemeClr val="bg1"/>
                </a:solidFill>
                <a:latin typeface="Verdana" panose="020B0604030504040204" pitchFamily="34" charset="0"/>
                <a:ea typeface="Verdana" panose="020B0604030504040204" pitchFamily="34" charset="0"/>
              </a:rPr>
              <a:t>Phát hiện hoạt tính từ sớm</a:t>
            </a:r>
            <a:endParaRPr lang="en-IN" sz="2000" b="1" dirty="0">
              <a:solidFill>
                <a:schemeClr val="bg1"/>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2F63A060-3DFA-4F1B-8435-A14ED8964206}"/>
              </a:ext>
            </a:extLst>
          </p:cNvPr>
          <p:cNvSpPr txBox="1"/>
          <p:nvPr/>
        </p:nvSpPr>
        <p:spPr>
          <a:xfrm>
            <a:off x="4618997" y="3783919"/>
            <a:ext cx="3998702" cy="955070"/>
          </a:xfrm>
          <a:prstGeom prst="rect">
            <a:avLst/>
          </a:prstGeom>
          <a:noFill/>
        </p:spPr>
        <p:txBody>
          <a:bodyPr wrap="square" rtlCol="0">
            <a:spAutoFit/>
          </a:bodyPr>
          <a:lstStyle/>
          <a:p>
            <a:pPr algn="just">
              <a:lnSpc>
                <a:spcPct val="110000"/>
              </a:lnSpc>
            </a:pPr>
            <a:r>
              <a:rPr lang="vi-VN" altLang="zh-TW" sz="1300" kern="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Khác với lên men truyền thống, chỉ cấp thức ăn cho vi sinh một lần, chúng tôi cung cấp thức ăn và môi trường cho vi sinh tùy theo từng giai đoạn sinh trưởng của chúng. </a:t>
            </a:r>
            <a:r>
              <a:rPr lang="zh-TW" altLang="en-US" sz="1300" kern="0" dirty="0">
                <a:solidFill>
                  <a:schemeClr val="bg1"/>
                </a:solidFill>
                <a:effectLst>
                  <a:outerShdw blurRad="38100" dist="38100" dir="2700000" algn="tl">
                    <a:srgbClr val="000000">
                      <a:alpha val="43137"/>
                    </a:srgbClr>
                  </a:outerShdw>
                </a:effectLst>
                <a:latin typeface="Verdana" panose="020B0604030504040204" pitchFamily="34" charset="0"/>
                <a:ea typeface="微軟正黑體" panose="020B0604030504040204" pitchFamily="34" charset="-120"/>
                <a:cs typeface="Arial" panose="020B0604020202020204" pitchFamily="34" charset="0"/>
              </a:rPr>
              <a:t>。</a:t>
            </a:r>
            <a:endParaRPr lang="en-IN" sz="1300" kern="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DC128C5-B4E0-4801-9B5A-827025492E64}"/>
              </a:ext>
            </a:extLst>
          </p:cNvPr>
          <p:cNvSpPr txBox="1"/>
          <p:nvPr/>
        </p:nvSpPr>
        <p:spPr>
          <a:xfrm>
            <a:off x="4515263" y="3422965"/>
            <a:ext cx="4206170" cy="400110"/>
          </a:xfrm>
          <a:prstGeom prst="rect">
            <a:avLst/>
          </a:prstGeom>
          <a:noFill/>
        </p:spPr>
        <p:txBody>
          <a:bodyPr wrap="square" rtlCol="0">
            <a:spAutoFit/>
          </a:bodyPr>
          <a:lstStyle/>
          <a:p>
            <a:r>
              <a:rPr lang="vi-VN" sz="2000" b="1" dirty="0">
                <a:solidFill>
                  <a:schemeClr val="bg1"/>
                </a:solidFill>
                <a:latin typeface="Verdana" panose="020B0604030504040204" pitchFamily="34" charset="0"/>
                <a:ea typeface="Verdana" panose="020B0604030504040204" pitchFamily="34" charset="0"/>
              </a:rPr>
              <a:t>Điều khiển nhiều công đoạn</a:t>
            </a:r>
            <a:endParaRPr lang="en-IN" sz="2000" b="1" dirty="0">
              <a:solidFill>
                <a:schemeClr val="bg1"/>
              </a:solidFill>
              <a:latin typeface="Verdana" panose="020B0604030504040204" pitchFamily="34" charset="0"/>
              <a:ea typeface="Verdana" panose="020B0604030504040204" pitchFamily="34" charset="0"/>
            </a:endParaRPr>
          </a:p>
        </p:txBody>
      </p:sp>
      <p:sp>
        <p:nvSpPr>
          <p:cNvPr id="9" name="Title 2">
            <a:extLst>
              <a:ext uri="{FF2B5EF4-FFF2-40B4-BE49-F238E27FC236}">
                <a16:creationId xmlns:a16="http://schemas.microsoft.com/office/drawing/2014/main" id="{4EE9D878-3CB4-402C-9462-AFD4C8639B07}"/>
              </a:ext>
            </a:extLst>
          </p:cNvPr>
          <p:cNvSpPr txBox="1">
            <a:spLocks/>
          </p:cNvSpPr>
          <p:nvPr/>
        </p:nvSpPr>
        <p:spPr>
          <a:xfrm>
            <a:off x="1115616" y="5185"/>
            <a:ext cx="8224918" cy="533146"/>
          </a:xfrm>
          <a:prstGeom prst="rect">
            <a:avLst/>
          </a:prstGeom>
        </p:spPr>
        <p:txBody>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vi-VN" sz="2699"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Chúng tôi có </a:t>
            </a:r>
          </a:p>
          <a:p>
            <a:r>
              <a:rPr lang="vi-VN" sz="2699" b="1" dirty="0">
                <a:solidFill>
                  <a:schemeClr val="accent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Công nghệ độc quyền</a:t>
            </a:r>
            <a:endParaRPr lang="en-IN" sz="2699" b="1" dirty="0">
              <a:solidFill>
                <a:schemeClr val="accent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pic>
        <p:nvPicPr>
          <p:cNvPr id="20" name="Picture 19">
            <a:extLst>
              <a:ext uri="{FF2B5EF4-FFF2-40B4-BE49-F238E27FC236}">
                <a16:creationId xmlns:a16="http://schemas.microsoft.com/office/drawing/2014/main" id="{8A0A2DC5-9727-4323-9435-AD60E1BA19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77" y="-660"/>
            <a:ext cx="939181" cy="765630"/>
          </a:xfrm>
          <a:prstGeom prst="rect">
            <a:avLst/>
          </a:prstGeom>
        </p:spPr>
      </p:pic>
    </p:spTree>
    <p:extLst>
      <p:ext uri="{BB962C8B-B14F-4D97-AF65-F5344CB8AC3E}">
        <p14:creationId xmlns:p14="http://schemas.microsoft.com/office/powerpoint/2010/main" val="124636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97"/>
          <p:cNvSpPr>
            <a:spLocks/>
          </p:cNvSpPr>
          <p:nvPr/>
        </p:nvSpPr>
        <p:spPr bwMode="auto">
          <a:xfrm>
            <a:off x="4287838" y="2730500"/>
            <a:ext cx="1492250" cy="1422400"/>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prstClr val="white"/>
              </a:solidFill>
              <a:ea typeface="华文细黑" panose="02010600040101010101" pitchFamily="2" charset="-122"/>
            </a:endParaRPr>
          </a:p>
        </p:txBody>
      </p:sp>
      <p:sp>
        <p:nvSpPr>
          <p:cNvPr id="51" name="Freeform 98"/>
          <p:cNvSpPr>
            <a:spLocks/>
          </p:cNvSpPr>
          <p:nvPr/>
        </p:nvSpPr>
        <p:spPr bwMode="auto">
          <a:xfrm>
            <a:off x="4629150" y="1074737"/>
            <a:ext cx="2263775" cy="2219325"/>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tx1">
              <a:lumMod val="75000"/>
              <a:lumOff val="25000"/>
            </a:schemeClr>
          </a:solidFill>
          <a:ln>
            <a:noFill/>
          </a:ln>
        </p:spPr>
        <p:txBody>
          <a:bodyPr/>
          <a:lstStyle/>
          <a:p>
            <a:endParaRPr lang="zh-CN" altLang="en-US" sz="1300" dirty="0">
              <a:ea typeface="华文细黑" panose="02010600040101010101" pitchFamily="2" charset="-122"/>
            </a:endParaRPr>
          </a:p>
        </p:txBody>
      </p:sp>
      <p:sp>
        <p:nvSpPr>
          <p:cNvPr id="52" name="Freeform 99"/>
          <p:cNvSpPr>
            <a:spLocks/>
          </p:cNvSpPr>
          <p:nvPr/>
        </p:nvSpPr>
        <p:spPr bwMode="auto">
          <a:xfrm>
            <a:off x="5626100" y="3441700"/>
            <a:ext cx="1531938" cy="1706563"/>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chemeClr val="bg1">
              <a:lumMod val="85000"/>
            </a:schemeClr>
          </a:solidFill>
          <a:ln>
            <a:noFill/>
          </a:ln>
        </p:spPr>
        <p:txBody>
          <a:bodyPr/>
          <a:lstStyle/>
          <a:p>
            <a:endParaRPr lang="zh-CN" altLang="en-US">
              <a:ea typeface="华文细黑" panose="02010600040101010101" pitchFamily="2" charset="-122"/>
            </a:endParaRPr>
          </a:p>
        </p:txBody>
      </p:sp>
      <p:sp>
        <p:nvSpPr>
          <p:cNvPr id="54" name="Freeform 100"/>
          <p:cNvSpPr>
            <a:spLocks/>
          </p:cNvSpPr>
          <p:nvPr/>
        </p:nvSpPr>
        <p:spPr bwMode="auto">
          <a:xfrm>
            <a:off x="5886450" y="1192212"/>
            <a:ext cx="1785938" cy="1970088"/>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prstClr val="white"/>
              </a:solidFill>
              <a:ea typeface="华文细黑" panose="02010600040101010101" pitchFamily="2" charset="-122"/>
            </a:endParaRPr>
          </a:p>
        </p:txBody>
      </p:sp>
      <p:sp>
        <p:nvSpPr>
          <p:cNvPr id="55" name="Freeform 101"/>
          <p:cNvSpPr>
            <a:spLocks/>
          </p:cNvSpPr>
          <p:nvPr/>
        </p:nvSpPr>
        <p:spPr bwMode="auto">
          <a:xfrm>
            <a:off x="6956425" y="2181225"/>
            <a:ext cx="1465263" cy="1412875"/>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tx1">
              <a:lumMod val="75000"/>
              <a:lumOff val="25000"/>
            </a:schemeClr>
          </a:solidFill>
          <a:ln>
            <a:noFill/>
          </a:ln>
        </p:spPr>
        <p:txBody>
          <a:bodyPr/>
          <a:lstStyle/>
          <a:p>
            <a:endParaRPr lang="zh-CN" altLang="en-US" sz="1300">
              <a:ea typeface="华文细黑" panose="02010600040101010101" pitchFamily="2" charset="-122"/>
            </a:endParaRPr>
          </a:p>
        </p:txBody>
      </p:sp>
      <p:sp>
        <p:nvSpPr>
          <p:cNvPr id="57" name="Freeform 102"/>
          <p:cNvSpPr>
            <a:spLocks/>
          </p:cNvSpPr>
          <p:nvPr/>
        </p:nvSpPr>
        <p:spPr bwMode="auto">
          <a:xfrm>
            <a:off x="7213600" y="2979737"/>
            <a:ext cx="1371600" cy="1279525"/>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prstClr val="white"/>
              </a:solidFill>
              <a:latin typeface="Verdana" panose="020B0604030504040204" pitchFamily="34" charset="0"/>
              <a:ea typeface="Verdana" panose="020B0604030504040204" pitchFamily="34" charset="0"/>
            </a:endParaRPr>
          </a:p>
        </p:txBody>
      </p:sp>
      <p:sp>
        <p:nvSpPr>
          <p:cNvPr id="29" name="矩形 2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细黑" panose="02010600040101010101" pitchFamily="2" charset="-122"/>
            </a:endParaRPr>
          </a:p>
        </p:txBody>
      </p:sp>
      <p:sp>
        <p:nvSpPr>
          <p:cNvPr id="30" name="Rectangle 39"/>
          <p:cNvSpPr>
            <a:spLocks noChangeArrowheads="1"/>
          </p:cNvSpPr>
          <p:nvPr/>
        </p:nvSpPr>
        <p:spPr bwMode="auto">
          <a:xfrm>
            <a:off x="899592" y="184259"/>
            <a:ext cx="8820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vi-VN" altLang="zh-TW" b="0" i="0" dirty="0">
                <a:effectLst/>
                <a:latin typeface="Verdana" panose="020B0604030504040204" pitchFamily="34" charset="0"/>
                <a:ea typeface="Verdana" panose="020B0604030504040204" pitchFamily="34" charset="0"/>
              </a:rPr>
              <a:t>Với vi sinh vật tốt, chất lượng sản phẩm được đảm bảo chắc chắn </a:t>
            </a:r>
            <a:endParaRPr lang="zh-TW" altLang="en-US" b="0" i="0" dirty="0">
              <a:effectLst/>
              <a:latin typeface="Verdana" panose="020B0604030504040204" pitchFamily="34" charset="0"/>
              <a:ea typeface="微軟正黑體" panose="020B0604030504040204" pitchFamily="34" charset="-120"/>
            </a:endParaRPr>
          </a:p>
        </p:txBody>
      </p:sp>
      <p:sp>
        <p:nvSpPr>
          <p:cNvPr id="2" name="文字方塊 1">
            <a:extLst>
              <a:ext uri="{FF2B5EF4-FFF2-40B4-BE49-F238E27FC236}">
                <a16:creationId xmlns:a16="http://schemas.microsoft.com/office/drawing/2014/main" id="{A299563D-1A18-49F4-A3F8-317CA382119F}"/>
              </a:ext>
            </a:extLst>
          </p:cNvPr>
          <p:cNvSpPr txBox="1"/>
          <p:nvPr/>
        </p:nvSpPr>
        <p:spPr>
          <a:xfrm>
            <a:off x="5032413" y="1391571"/>
            <a:ext cx="1161190" cy="1492716"/>
          </a:xfrm>
          <a:prstGeom prst="rect">
            <a:avLst/>
          </a:prstGeom>
          <a:noFill/>
        </p:spPr>
        <p:txBody>
          <a:bodyPr wrap="square" rtlCol="0">
            <a:spAutoFit/>
          </a:bodyPr>
          <a:lstStyle/>
          <a:p>
            <a:r>
              <a:rPr lang="vi-VN" altLang="zh-TW" sz="1300" dirty="0">
                <a:solidFill>
                  <a:schemeClr val="bg1"/>
                </a:solidFill>
                <a:latin typeface="Verdana" panose="020B0604030504040204" pitchFamily="34" charset="0"/>
                <a:ea typeface="Verdana" panose="020B0604030504040204" pitchFamily="34" charset="0"/>
              </a:rPr>
              <a:t>Sử dụng các chủng vi sinh an </a:t>
            </a:r>
            <a:r>
              <a:rPr lang="vi-VN" altLang="zh-TW" sz="1300">
                <a:solidFill>
                  <a:schemeClr val="bg1"/>
                </a:solidFill>
                <a:latin typeface="Verdana" panose="020B0604030504040204" pitchFamily="34" charset="0"/>
                <a:ea typeface="Verdana" panose="020B0604030504040204" pitchFamily="34" charset="0"/>
              </a:rPr>
              <a:t>toàn đã qua kiểm nghiệm của FDA Hoa Kì</a:t>
            </a:r>
            <a:endParaRPr lang="zh-TW" altLang="en-US" sz="1300" dirty="0">
              <a:solidFill>
                <a:schemeClr val="bg1"/>
              </a:solidFill>
              <a:latin typeface="Verdana" panose="020B0604030504040204" pitchFamily="34" charset="0"/>
            </a:endParaRPr>
          </a:p>
        </p:txBody>
      </p:sp>
      <p:sp>
        <p:nvSpPr>
          <p:cNvPr id="31" name="文字方塊 30">
            <a:extLst>
              <a:ext uri="{FF2B5EF4-FFF2-40B4-BE49-F238E27FC236}">
                <a16:creationId xmlns:a16="http://schemas.microsoft.com/office/drawing/2014/main" id="{23BDAE89-1EBB-47EE-9587-8C25889A395E}"/>
              </a:ext>
            </a:extLst>
          </p:cNvPr>
          <p:cNvSpPr txBox="1"/>
          <p:nvPr/>
        </p:nvSpPr>
        <p:spPr>
          <a:xfrm>
            <a:off x="6193603" y="1744446"/>
            <a:ext cx="1304165" cy="492443"/>
          </a:xfrm>
          <a:prstGeom prst="rect">
            <a:avLst/>
          </a:prstGeom>
          <a:noFill/>
        </p:spPr>
        <p:txBody>
          <a:bodyPr wrap="square" rtlCol="0">
            <a:spAutoFit/>
          </a:bodyPr>
          <a:lstStyle/>
          <a:p>
            <a:r>
              <a:rPr lang="en-US" altLang="zh-TW" sz="1300" dirty="0">
                <a:solidFill>
                  <a:schemeClr val="bg1"/>
                </a:solidFill>
                <a:latin typeface="Verdana" panose="020B0604030504040204" pitchFamily="34" charset="0"/>
                <a:ea typeface="Verdana" panose="020B0604030504040204" pitchFamily="34" charset="0"/>
              </a:rPr>
              <a:t>13 </a:t>
            </a:r>
            <a:r>
              <a:rPr lang="vi-VN" altLang="zh-TW" sz="1300" dirty="0">
                <a:solidFill>
                  <a:schemeClr val="bg1"/>
                </a:solidFill>
                <a:latin typeface="Verdana" panose="020B0604030504040204" pitchFamily="34" charset="0"/>
                <a:ea typeface="Verdana" panose="020B0604030504040204" pitchFamily="34" charset="0"/>
              </a:rPr>
              <a:t>chủng có hoạt tính cao</a:t>
            </a:r>
            <a:endParaRPr lang="zh-TW" altLang="en-US" sz="1300" dirty="0">
              <a:solidFill>
                <a:schemeClr val="bg1"/>
              </a:solidFill>
              <a:latin typeface="Verdana" panose="020B0604030504040204" pitchFamily="34" charset="0"/>
            </a:endParaRPr>
          </a:p>
        </p:txBody>
      </p:sp>
      <p:sp>
        <p:nvSpPr>
          <p:cNvPr id="3" name="文字方塊 2">
            <a:extLst>
              <a:ext uri="{FF2B5EF4-FFF2-40B4-BE49-F238E27FC236}">
                <a16:creationId xmlns:a16="http://schemas.microsoft.com/office/drawing/2014/main" id="{C5CEE131-69A0-4F5A-8EF7-9529ADC4D643}"/>
              </a:ext>
            </a:extLst>
          </p:cNvPr>
          <p:cNvSpPr txBox="1"/>
          <p:nvPr/>
        </p:nvSpPr>
        <p:spPr>
          <a:xfrm>
            <a:off x="7192033" y="2362181"/>
            <a:ext cx="1383126" cy="692497"/>
          </a:xfrm>
          <a:prstGeom prst="rect">
            <a:avLst/>
          </a:prstGeom>
          <a:noFill/>
        </p:spPr>
        <p:txBody>
          <a:bodyPr wrap="square" rtlCol="0">
            <a:spAutoFit/>
          </a:bodyPr>
          <a:lstStyle/>
          <a:p>
            <a:r>
              <a:rPr lang="vi-VN" altLang="zh-TW" sz="1300" dirty="0">
                <a:solidFill>
                  <a:schemeClr val="bg1"/>
                </a:solidFill>
                <a:latin typeface="Verdana" panose="020B0604030504040204" pitchFamily="34" charset="0"/>
                <a:ea typeface="Verdana" panose="020B0604030504040204" pitchFamily="34" charset="0"/>
              </a:rPr>
              <a:t>Các chủng thuộc 4 chi khác nhau</a:t>
            </a:r>
            <a:endParaRPr lang="zh-TW" altLang="en-US" sz="1300" dirty="0">
              <a:solidFill>
                <a:schemeClr val="bg1"/>
              </a:solidFill>
              <a:latin typeface="Verdana" panose="020B0604030504040204" pitchFamily="34" charset="0"/>
              <a:ea typeface="微軟正黑體" panose="020B0604030504040204" pitchFamily="34" charset="-120"/>
            </a:endParaRPr>
          </a:p>
        </p:txBody>
      </p:sp>
      <p:sp>
        <p:nvSpPr>
          <p:cNvPr id="33" name="文字方塊 32">
            <a:extLst>
              <a:ext uri="{FF2B5EF4-FFF2-40B4-BE49-F238E27FC236}">
                <a16:creationId xmlns:a16="http://schemas.microsoft.com/office/drawing/2014/main" id="{216C85CF-8039-4F2D-A025-5D9408BB1D47}"/>
              </a:ext>
            </a:extLst>
          </p:cNvPr>
          <p:cNvSpPr txBox="1"/>
          <p:nvPr/>
        </p:nvSpPr>
        <p:spPr>
          <a:xfrm>
            <a:off x="4364770" y="3057448"/>
            <a:ext cx="1429588" cy="692497"/>
          </a:xfrm>
          <a:prstGeom prst="rect">
            <a:avLst/>
          </a:prstGeom>
          <a:noFill/>
        </p:spPr>
        <p:txBody>
          <a:bodyPr wrap="square">
            <a:spAutoFit/>
          </a:bodyPr>
          <a:lstStyle/>
          <a:p>
            <a:r>
              <a:rPr lang="vi-VN" altLang="zh-TW" sz="1300" dirty="0">
                <a:solidFill>
                  <a:schemeClr val="bg1"/>
                </a:solidFill>
                <a:latin typeface="Verdana" panose="020B0604030504040204" pitchFamily="34" charset="0"/>
                <a:ea typeface="Verdana" panose="020B0604030504040204" pitchFamily="34" charset="0"/>
              </a:rPr>
              <a:t>Số lượng nuôi cấy: 120 triệu vi sinh/500 lít</a:t>
            </a:r>
            <a:endParaRPr lang="zh-TW" altLang="en-US" sz="1300" dirty="0">
              <a:solidFill>
                <a:schemeClr val="bg1"/>
              </a:solidFill>
              <a:latin typeface="Verdana" panose="020B0604030504040204" pitchFamily="34" charset="0"/>
            </a:endParaRPr>
          </a:p>
        </p:txBody>
      </p:sp>
      <p:pic>
        <p:nvPicPr>
          <p:cNvPr id="5122" name="Picture 2">
            <a:extLst>
              <a:ext uri="{FF2B5EF4-FFF2-40B4-BE49-F238E27FC236}">
                <a16:creationId xmlns:a16="http://schemas.microsoft.com/office/drawing/2014/main" id="{8EA74333-25C6-4D1E-94E5-E3A25949E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6" y="756246"/>
            <a:ext cx="2004517" cy="20057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86ACBDB-44E1-44DE-96A0-DFEBCF2BD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09" y="2601118"/>
            <a:ext cx="2411413" cy="24114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A3895C5-214B-493D-9835-280A5EBA3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1167" y="624732"/>
            <a:ext cx="2269477" cy="22708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8843154-0541-481E-9492-862DE745A75C}"/>
              </a:ext>
            </a:extLst>
          </p:cNvPr>
          <p:cNvSpPr txBox="1"/>
          <p:nvPr/>
        </p:nvSpPr>
        <p:spPr>
          <a:xfrm>
            <a:off x="7249806" y="3225384"/>
            <a:ext cx="1371600" cy="692497"/>
          </a:xfrm>
          <a:prstGeom prst="rect">
            <a:avLst/>
          </a:prstGeom>
          <a:noFill/>
        </p:spPr>
        <p:txBody>
          <a:bodyPr wrap="square">
            <a:spAutoFit/>
          </a:bodyPr>
          <a:lstStyle/>
          <a:p>
            <a:pPr algn="ctr"/>
            <a:r>
              <a:rPr lang="en-US" altLang="zh-CN" sz="1300" dirty="0" err="1">
                <a:solidFill>
                  <a:prstClr val="white"/>
                </a:solidFill>
                <a:latin typeface="Verdana" panose="020B0604030504040204" pitchFamily="34" charset="0"/>
                <a:ea typeface="Verdana" panose="020B0604030504040204" pitchFamily="34" charset="0"/>
              </a:rPr>
              <a:t>Hoạt</a:t>
            </a:r>
            <a:r>
              <a:rPr lang="en-US" altLang="zh-CN" sz="1300" dirty="0">
                <a:solidFill>
                  <a:prstClr val="white"/>
                </a:solidFill>
                <a:latin typeface="Verdana" panose="020B0604030504040204" pitchFamily="34" charset="0"/>
                <a:ea typeface="Verdana" panose="020B0604030504040204" pitchFamily="34" charset="0"/>
              </a:rPr>
              <a:t> </a:t>
            </a:r>
            <a:r>
              <a:rPr lang="en-US" altLang="zh-CN" sz="1300" dirty="0" err="1">
                <a:solidFill>
                  <a:prstClr val="white"/>
                </a:solidFill>
                <a:latin typeface="Verdana" panose="020B0604030504040204" pitchFamily="34" charset="0"/>
                <a:ea typeface="Verdana" panose="020B0604030504040204" pitchFamily="34" charset="0"/>
              </a:rPr>
              <a:t>động</a:t>
            </a:r>
            <a:r>
              <a:rPr lang="en-US" altLang="zh-CN" sz="1300" dirty="0">
                <a:solidFill>
                  <a:prstClr val="white"/>
                </a:solidFill>
                <a:latin typeface="Verdana" panose="020B0604030504040204" pitchFamily="34" charset="0"/>
                <a:ea typeface="Verdana" panose="020B0604030504040204" pitchFamily="34" charset="0"/>
              </a:rPr>
              <a:t> SOD </a:t>
            </a:r>
            <a:r>
              <a:rPr lang="en-US" altLang="zh-CN" sz="1300" dirty="0" err="1">
                <a:solidFill>
                  <a:prstClr val="white"/>
                </a:solidFill>
                <a:latin typeface="Verdana" panose="020B0604030504040204" pitchFamily="34" charset="0"/>
                <a:ea typeface="Verdana" panose="020B0604030504040204" pitchFamily="34" charset="0"/>
              </a:rPr>
              <a:t>lên</a:t>
            </a:r>
            <a:r>
              <a:rPr lang="en-US" altLang="zh-CN" sz="1300" dirty="0">
                <a:solidFill>
                  <a:prstClr val="white"/>
                </a:solidFill>
                <a:latin typeface="Verdana" panose="020B0604030504040204" pitchFamily="34" charset="0"/>
                <a:ea typeface="Verdana" panose="020B0604030504040204" pitchFamily="34" charset="0"/>
              </a:rPr>
              <a:t> </a:t>
            </a:r>
            <a:r>
              <a:rPr lang="en-US" altLang="zh-CN" sz="1300" dirty="0" err="1">
                <a:solidFill>
                  <a:prstClr val="white"/>
                </a:solidFill>
                <a:latin typeface="Verdana" panose="020B0604030504040204" pitchFamily="34" charset="0"/>
                <a:ea typeface="Verdana" panose="020B0604030504040204" pitchFamily="34" charset="0"/>
              </a:rPr>
              <a:t>đến</a:t>
            </a:r>
            <a:r>
              <a:rPr lang="en-US" altLang="zh-CN" sz="1300" dirty="0">
                <a:solidFill>
                  <a:prstClr val="white"/>
                </a:solidFill>
                <a:latin typeface="Verdana" panose="020B0604030504040204" pitchFamily="34" charset="0"/>
                <a:ea typeface="Verdana" panose="020B0604030504040204" pitchFamily="34" charset="0"/>
              </a:rPr>
              <a:t> 24.300/ml </a:t>
            </a:r>
          </a:p>
        </p:txBody>
      </p:sp>
      <p:pic>
        <p:nvPicPr>
          <p:cNvPr id="18" name="Picture 17">
            <a:extLst>
              <a:ext uri="{FF2B5EF4-FFF2-40B4-BE49-F238E27FC236}">
                <a16:creationId xmlns:a16="http://schemas.microsoft.com/office/drawing/2014/main" id="{0C85C043-6E6B-448D-872F-442792020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9" y="-16144"/>
            <a:ext cx="831446" cy="677803"/>
          </a:xfrm>
          <a:prstGeom prst="rect">
            <a:avLst/>
          </a:prstGeom>
        </p:spPr>
      </p:pic>
    </p:spTree>
    <p:extLst>
      <p:ext uri="{BB962C8B-B14F-4D97-AF65-F5344CB8AC3E}">
        <p14:creationId xmlns:p14="http://schemas.microsoft.com/office/powerpoint/2010/main" val="22679637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16000">
                                      <p:stCondLst>
                                        <p:cond delay="1300"/>
                                      </p:stCondLst>
                                      <p:childTnLst>
                                        <p:set>
                                          <p:cBhvr>
                                            <p:cTn id="6" dur="1" fill="hold">
                                              <p:stCondLst>
                                                <p:cond delay="0"/>
                                              </p:stCondLst>
                                            </p:cTn>
                                            <p:tgtEl>
                                              <p:spTgt spid="52"/>
                                            </p:tgtEl>
                                            <p:attrNameLst>
                                              <p:attrName>style.visibility</p:attrName>
                                            </p:attrNameLst>
                                          </p:cBhvr>
                                          <p:to>
                                            <p:strVal val="visible"/>
                                          </p:to>
                                        </p:set>
                                        <p:anim calcmode="lin" valueType="num" p14:bounceEnd="16000">
                                          <p:cBhvr additive="base">
                                            <p:cTn id="7" dur="250" fill="hold"/>
                                            <p:tgtEl>
                                              <p:spTgt spid="52"/>
                                            </p:tgtEl>
                                            <p:attrNameLst>
                                              <p:attrName>ppt_x</p:attrName>
                                            </p:attrNameLst>
                                          </p:cBhvr>
                                          <p:tavLst>
                                            <p:tav tm="0">
                                              <p:val>
                                                <p:strVal val="#ppt_x"/>
                                              </p:val>
                                            </p:tav>
                                            <p:tav tm="100000">
                                              <p:val>
                                                <p:strVal val="#ppt_x"/>
                                              </p:val>
                                            </p:tav>
                                          </p:tavLst>
                                        </p:anim>
                                        <p:anim calcmode="lin" valueType="num" p14:bounceEnd="16000">
                                          <p:cBhvr additive="base">
                                            <p:cTn id="8" dur="25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16000">
                                      <p:stCondLst>
                                        <p:cond delay="1400"/>
                                      </p:stCondLst>
                                      <p:childTnLst>
                                        <p:set>
                                          <p:cBhvr>
                                            <p:cTn id="10" dur="1" fill="hold">
                                              <p:stCondLst>
                                                <p:cond delay="0"/>
                                              </p:stCondLst>
                                            </p:cTn>
                                            <p:tgtEl>
                                              <p:spTgt spid="50"/>
                                            </p:tgtEl>
                                            <p:attrNameLst>
                                              <p:attrName>style.visibility</p:attrName>
                                            </p:attrNameLst>
                                          </p:cBhvr>
                                          <p:to>
                                            <p:strVal val="visible"/>
                                          </p:to>
                                        </p:set>
                                        <p:anim calcmode="lin" valueType="num" p14:bounceEnd="16000">
                                          <p:cBhvr additive="base">
                                            <p:cTn id="11" dur="250" fill="hold"/>
                                            <p:tgtEl>
                                              <p:spTgt spid="50"/>
                                            </p:tgtEl>
                                            <p:attrNameLst>
                                              <p:attrName>ppt_x</p:attrName>
                                            </p:attrNameLst>
                                          </p:cBhvr>
                                          <p:tavLst>
                                            <p:tav tm="0">
                                              <p:val>
                                                <p:strVal val="#ppt_x"/>
                                              </p:val>
                                            </p:tav>
                                            <p:tav tm="100000">
                                              <p:val>
                                                <p:strVal val="#ppt_x"/>
                                              </p:val>
                                            </p:tav>
                                          </p:tavLst>
                                        </p:anim>
                                        <p:anim calcmode="lin" valueType="num" p14:bounceEnd="16000">
                                          <p:cBhvr additive="base">
                                            <p:cTn id="12" dur="25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16000">
                                      <p:stCondLst>
                                        <p:cond delay="1500"/>
                                      </p:stCondLst>
                                      <p:childTnLst>
                                        <p:set>
                                          <p:cBhvr>
                                            <p:cTn id="14" dur="1" fill="hold">
                                              <p:stCondLst>
                                                <p:cond delay="0"/>
                                              </p:stCondLst>
                                            </p:cTn>
                                            <p:tgtEl>
                                              <p:spTgt spid="51"/>
                                            </p:tgtEl>
                                            <p:attrNameLst>
                                              <p:attrName>style.visibility</p:attrName>
                                            </p:attrNameLst>
                                          </p:cBhvr>
                                          <p:to>
                                            <p:strVal val="visible"/>
                                          </p:to>
                                        </p:set>
                                        <p:anim calcmode="lin" valueType="num" p14:bounceEnd="16000">
                                          <p:cBhvr additive="base">
                                            <p:cTn id="15" dur="250" fill="hold"/>
                                            <p:tgtEl>
                                              <p:spTgt spid="51"/>
                                            </p:tgtEl>
                                            <p:attrNameLst>
                                              <p:attrName>ppt_x</p:attrName>
                                            </p:attrNameLst>
                                          </p:cBhvr>
                                          <p:tavLst>
                                            <p:tav tm="0">
                                              <p:val>
                                                <p:strVal val="#ppt_x"/>
                                              </p:val>
                                            </p:tav>
                                            <p:tav tm="100000">
                                              <p:val>
                                                <p:strVal val="#ppt_x"/>
                                              </p:val>
                                            </p:tav>
                                          </p:tavLst>
                                        </p:anim>
                                        <p:anim calcmode="lin" valueType="num" p14:bounceEnd="16000">
                                          <p:cBhvr additive="base">
                                            <p:cTn id="16" dur="25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16000">
                                      <p:stCondLst>
                                        <p:cond delay="1600"/>
                                      </p:stCondLst>
                                      <p:childTnLst>
                                        <p:set>
                                          <p:cBhvr>
                                            <p:cTn id="18" dur="1" fill="hold">
                                              <p:stCondLst>
                                                <p:cond delay="0"/>
                                              </p:stCondLst>
                                            </p:cTn>
                                            <p:tgtEl>
                                              <p:spTgt spid="54"/>
                                            </p:tgtEl>
                                            <p:attrNameLst>
                                              <p:attrName>style.visibility</p:attrName>
                                            </p:attrNameLst>
                                          </p:cBhvr>
                                          <p:to>
                                            <p:strVal val="visible"/>
                                          </p:to>
                                        </p:set>
                                        <p:anim calcmode="lin" valueType="num" p14:bounceEnd="16000">
                                          <p:cBhvr additive="base">
                                            <p:cTn id="19" dur="250" fill="hold"/>
                                            <p:tgtEl>
                                              <p:spTgt spid="54"/>
                                            </p:tgtEl>
                                            <p:attrNameLst>
                                              <p:attrName>ppt_x</p:attrName>
                                            </p:attrNameLst>
                                          </p:cBhvr>
                                          <p:tavLst>
                                            <p:tav tm="0">
                                              <p:val>
                                                <p:strVal val="#ppt_x"/>
                                              </p:val>
                                            </p:tav>
                                            <p:tav tm="100000">
                                              <p:val>
                                                <p:strVal val="#ppt_x"/>
                                              </p:val>
                                            </p:tav>
                                          </p:tavLst>
                                        </p:anim>
                                        <p:anim calcmode="lin" valueType="num" p14:bounceEnd="16000">
                                          <p:cBhvr additive="base">
                                            <p:cTn id="20" dur="25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16000">
                                      <p:stCondLst>
                                        <p:cond delay="1700"/>
                                      </p:stCondLst>
                                      <p:childTnLst>
                                        <p:set>
                                          <p:cBhvr>
                                            <p:cTn id="22" dur="1" fill="hold">
                                              <p:stCondLst>
                                                <p:cond delay="0"/>
                                              </p:stCondLst>
                                            </p:cTn>
                                            <p:tgtEl>
                                              <p:spTgt spid="55"/>
                                            </p:tgtEl>
                                            <p:attrNameLst>
                                              <p:attrName>style.visibility</p:attrName>
                                            </p:attrNameLst>
                                          </p:cBhvr>
                                          <p:to>
                                            <p:strVal val="visible"/>
                                          </p:to>
                                        </p:set>
                                        <p:anim calcmode="lin" valueType="num" p14:bounceEnd="16000">
                                          <p:cBhvr additive="base">
                                            <p:cTn id="23" dur="250" fill="hold"/>
                                            <p:tgtEl>
                                              <p:spTgt spid="55"/>
                                            </p:tgtEl>
                                            <p:attrNameLst>
                                              <p:attrName>ppt_x</p:attrName>
                                            </p:attrNameLst>
                                          </p:cBhvr>
                                          <p:tavLst>
                                            <p:tav tm="0">
                                              <p:val>
                                                <p:strVal val="#ppt_x"/>
                                              </p:val>
                                            </p:tav>
                                            <p:tav tm="100000">
                                              <p:val>
                                                <p:strVal val="#ppt_x"/>
                                              </p:val>
                                            </p:tav>
                                          </p:tavLst>
                                        </p:anim>
                                        <p:anim calcmode="lin" valueType="num" p14:bounceEnd="16000">
                                          <p:cBhvr additive="base">
                                            <p:cTn id="24" dur="25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16000">
                                      <p:stCondLst>
                                        <p:cond delay="1800"/>
                                      </p:stCondLst>
                                      <p:childTnLst>
                                        <p:set>
                                          <p:cBhvr>
                                            <p:cTn id="26" dur="1" fill="hold">
                                              <p:stCondLst>
                                                <p:cond delay="0"/>
                                              </p:stCondLst>
                                            </p:cTn>
                                            <p:tgtEl>
                                              <p:spTgt spid="57"/>
                                            </p:tgtEl>
                                            <p:attrNameLst>
                                              <p:attrName>style.visibility</p:attrName>
                                            </p:attrNameLst>
                                          </p:cBhvr>
                                          <p:to>
                                            <p:strVal val="visible"/>
                                          </p:to>
                                        </p:set>
                                        <p:anim calcmode="lin" valueType="num" p14:bounceEnd="16000">
                                          <p:cBhvr additive="base">
                                            <p:cTn id="27" dur="250" fill="hold"/>
                                            <p:tgtEl>
                                              <p:spTgt spid="57"/>
                                            </p:tgtEl>
                                            <p:attrNameLst>
                                              <p:attrName>ppt_x</p:attrName>
                                            </p:attrNameLst>
                                          </p:cBhvr>
                                          <p:tavLst>
                                            <p:tav tm="0">
                                              <p:val>
                                                <p:strVal val="#ppt_x"/>
                                              </p:val>
                                            </p:tav>
                                            <p:tav tm="100000">
                                              <p:val>
                                                <p:strVal val="#ppt_x"/>
                                              </p:val>
                                            </p:tav>
                                          </p:tavLst>
                                        </p:anim>
                                        <p:anim calcmode="lin" valueType="num" p14:bounceEnd="16000">
                                          <p:cBhvr additive="base">
                                            <p:cTn id="28" dur="2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5"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30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ppt_x"/>
                                              </p:val>
                                            </p:tav>
                                            <p:tav tm="100000">
                                              <p:val>
                                                <p:strVal val="#ppt_x"/>
                                              </p:val>
                                            </p:tav>
                                          </p:tavLst>
                                        </p:anim>
                                        <p:anim calcmode="lin" valueType="num">
                                          <p:cBhvr additive="base">
                                            <p:cTn id="8" dur="25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4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250" fill="hold"/>
                                            <p:tgtEl>
                                              <p:spTgt spid="50"/>
                                            </p:tgtEl>
                                            <p:attrNameLst>
                                              <p:attrName>ppt_x</p:attrName>
                                            </p:attrNameLst>
                                          </p:cBhvr>
                                          <p:tavLst>
                                            <p:tav tm="0">
                                              <p:val>
                                                <p:strVal val="#ppt_x"/>
                                              </p:val>
                                            </p:tav>
                                            <p:tav tm="100000">
                                              <p:val>
                                                <p:strVal val="#ppt_x"/>
                                              </p:val>
                                            </p:tav>
                                          </p:tavLst>
                                        </p:anim>
                                        <p:anim calcmode="lin" valueType="num">
                                          <p:cBhvr additive="base">
                                            <p:cTn id="12" dur="25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250" fill="hold"/>
                                            <p:tgtEl>
                                              <p:spTgt spid="51"/>
                                            </p:tgtEl>
                                            <p:attrNameLst>
                                              <p:attrName>ppt_x</p:attrName>
                                            </p:attrNameLst>
                                          </p:cBhvr>
                                          <p:tavLst>
                                            <p:tav tm="0">
                                              <p:val>
                                                <p:strVal val="#ppt_x"/>
                                              </p:val>
                                            </p:tav>
                                            <p:tav tm="100000">
                                              <p:val>
                                                <p:strVal val="#ppt_x"/>
                                              </p:val>
                                            </p:tav>
                                          </p:tavLst>
                                        </p:anim>
                                        <p:anim calcmode="lin" valueType="num">
                                          <p:cBhvr additive="base">
                                            <p:cTn id="16" dur="25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250" fill="hold"/>
                                            <p:tgtEl>
                                              <p:spTgt spid="54"/>
                                            </p:tgtEl>
                                            <p:attrNameLst>
                                              <p:attrName>ppt_x</p:attrName>
                                            </p:attrNameLst>
                                          </p:cBhvr>
                                          <p:tavLst>
                                            <p:tav tm="0">
                                              <p:val>
                                                <p:strVal val="#ppt_x"/>
                                              </p:val>
                                            </p:tav>
                                            <p:tav tm="100000">
                                              <p:val>
                                                <p:strVal val="#ppt_x"/>
                                              </p:val>
                                            </p:tav>
                                          </p:tavLst>
                                        </p:anim>
                                        <p:anim calcmode="lin" valueType="num">
                                          <p:cBhvr additive="base">
                                            <p:cTn id="20" dur="25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7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250" fill="hold"/>
                                            <p:tgtEl>
                                              <p:spTgt spid="55"/>
                                            </p:tgtEl>
                                            <p:attrNameLst>
                                              <p:attrName>ppt_x</p:attrName>
                                            </p:attrNameLst>
                                          </p:cBhvr>
                                          <p:tavLst>
                                            <p:tav tm="0">
                                              <p:val>
                                                <p:strVal val="#ppt_x"/>
                                              </p:val>
                                            </p:tav>
                                            <p:tav tm="100000">
                                              <p:val>
                                                <p:strVal val="#ppt_x"/>
                                              </p:val>
                                            </p:tav>
                                          </p:tavLst>
                                        </p:anim>
                                        <p:anim calcmode="lin" valueType="num">
                                          <p:cBhvr additive="base">
                                            <p:cTn id="24" dur="25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8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250" fill="hold"/>
                                            <p:tgtEl>
                                              <p:spTgt spid="57"/>
                                            </p:tgtEl>
                                            <p:attrNameLst>
                                              <p:attrName>ppt_x</p:attrName>
                                            </p:attrNameLst>
                                          </p:cBhvr>
                                          <p:tavLst>
                                            <p:tav tm="0">
                                              <p:val>
                                                <p:strVal val="#ppt_x"/>
                                              </p:val>
                                            </p:tav>
                                            <p:tav tm="100000">
                                              <p:val>
                                                <p:strVal val="#ppt_x"/>
                                              </p:val>
                                            </p:tav>
                                          </p:tavLst>
                                        </p:anim>
                                        <p:anim calcmode="lin" valueType="num">
                                          <p:cBhvr additive="base">
                                            <p:cTn id="28" dur="2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5" grpId="0" animBg="1"/>
          <p:bldP spid="5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细黑" panose="02010600040101010101" pitchFamily="2" charset="-122"/>
            </a:endParaRPr>
          </a:p>
        </p:txBody>
      </p:sp>
      <p:sp>
        <p:nvSpPr>
          <p:cNvPr id="30" name="Rectangle 39"/>
          <p:cNvSpPr>
            <a:spLocks noChangeArrowheads="1"/>
          </p:cNvSpPr>
          <p:nvPr/>
        </p:nvSpPr>
        <p:spPr bwMode="auto">
          <a:xfrm>
            <a:off x="872354" y="81768"/>
            <a:ext cx="446449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vi-VN" altLang="zh-TW" sz="2200" b="0" i="0" dirty="0">
                <a:effectLst/>
                <a:latin typeface="Verdana" panose="020B0604030504040204" pitchFamily="34" charset="0"/>
                <a:ea typeface="Verdana" panose="020B0604030504040204" pitchFamily="34" charset="0"/>
              </a:rPr>
              <a:t>Chất lượng sản phẩm được kiểm soát nghiêm ngặt</a:t>
            </a:r>
            <a:endParaRPr lang="zh-TW" altLang="en-US" sz="2200" b="0" i="0" dirty="0">
              <a:effectLst/>
              <a:latin typeface="Verdana" panose="020B0604030504040204" pitchFamily="34" charset="0"/>
              <a:ea typeface="微軟正黑體" panose="020B0604030504040204" pitchFamily="34" charset="-120"/>
            </a:endParaRPr>
          </a:p>
        </p:txBody>
      </p:sp>
      <p:sp>
        <p:nvSpPr>
          <p:cNvPr id="17" name="矩形 16">
            <a:extLst>
              <a:ext uri="{FF2B5EF4-FFF2-40B4-BE49-F238E27FC236}">
                <a16:creationId xmlns:a16="http://schemas.microsoft.com/office/drawing/2014/main" id="{A40A0109-5846-4161-894B-50DBF228D7C9}"/>
              </a:ext>
            </a:extLst>
          </p:cNvPr>
          <p:cNvSpPr/>
          <p:nvPr/>
        </p:nvSpPr>
        <p:spPr>
          <a:xfrm>
            <a:off x="5930931" y="4344316"/>
            <a:ext cx="1698836" cy="386708"/>
          </a:xfrm>
          <a:prstGeom prst="rect">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bg1"/>
                </a:solidFill>
                <a:latin typeface="Verdana" panose="020B0604030504040204" pitchFamily="34" charset="0"/>
                <a:ea typeface="微軟正黑體" panose="020B0604030504040204" pitchFamily="34" charset="-120"/>
              </a:rPr>
              <a:t>Thành phẩm</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18" name="向下箭號圖說文字 102">
            <a:extLst>
              <a:ext uri="{FF2B5EF4-FFF2-40B4-BE49-F238E27FC236}">
                <a16:creationId xmlns:a16="http://schemas.microsoft.com/office/drawing/2014/main" id="{9F3F0E0A-AE43-4C4B-85C5-11A043940D9B}"/>
              </a:ext>
            </a:extLst>
          </p:cNvPr>
          <p:cNvSpPr/>
          <p:nvPr/>
        </p:nvSpPr>
        <p:spPr>
          <a:xfrm>
            <a:off x="5925268" y="649914"/>
            <a:ext cx="1671067" cy="591454"/>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bg1"/>
                </a:solidFill>
                <a:latin typeface="Verdana" panose="020B0604030504040204" pitchFamily="34" charset="0"/>
                <a:ea typeface="微軟正黑體" panose="020B0604030504040204" pitchFamily="34" charset="-120"/>
              </a:rPr>
              <a:t>Nguyên vật liệu</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19" name="向下箭號圖說文字 106">
            <a:extLst>
              <a:ext uri="{FF2B5EF4-FFF2-40B4-BE49-F238E27FC236}">
                <a16:creationId xmlns:a16="http://schemas.microsoft.com/office/drawing/2014/main" id="{CDF566A1-F1E8-4213-A2C3-2EFC919A4EFD}"/>
              </a:ext>
            </a:extLst>
          </p:cNvPr>
          <p:cNvSpPr/>
          <p:nvPr/>
        </p:nvSpPr>
        <p:spPr>
          <a:xfrm>
            <a:off x="5919500" y="1285183"/>
            <a:ext cx="1676836" cy="590400"/>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bg1"/>
                </a:solidFill>
                <a:latin typeface="Verdana" panose="020B0604030504040204" pitchFamily="34" charset="0"/>
                <a:ea typeface="微軟正黑體" panose="020B0604030504040204" pitchFamily="34" charset="-120"/>
              </a:rPr>
              <a:t>Đong đo nguyên liệu</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20" name="向下箭號圖說文字 113">
            <a:extLst>
              <a:ext uri="{FF2B5EF4-FFF2-40B4-BE49-F238E27FC236}">
                <a16:creationId xmlns:a16="http://schemas.microsoft.com/office/drawing/2014/main" id="{684B021A-C756-4C0C-9820-08E67929DC70}"/>
              </a:ext>
            </a:extLst>
          </p:cNvPr>
          <p:cNvSpPr/>
          <p:nvPr/>
        </p:nvSpPr>
        <p:spPr>
          <a:xfrm>
            <a:off x="5919500" y="1906217"/>
            <a:ext cx="1684455" cy="590400"/>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sz="1100" dirty="0" err="1">
                <a:solidFill>
                  <a:schemeClr val="bg1"/>
                </a:solidFill>
                <a:latin typeface="Verdana" panose="020B0604030504040204" pitchFamily="34" charset="0"/>
                <a:ea typeface="微軟正黑體" panose="020B0604030504040204" pitchFamily="34" charset="-120"/>
              </a:rPr>
              <a:t>Sàng</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lọc</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pha</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trộn</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21" name="向下箭號圖說文字 114">
            <a:extLst>
              <a:ext uri="{FF2B5EF4-FFF2-40B4-BE49-F238E27FC236}">
                <a16:creationId xmlns:a16="http://schemas.microsoft.com/office/drawing/2014/main" id="{0C2074C4-7DBA-4AB4-884D-D5CFE3483627}"/>
              </a:ext>
            </a:extLst>
          </p:cNvPr>
          <p:cNvSpPr/>
          <p:nvPr/>
        </p:nvSpPr>
        <p:spPr>
          <a:xfrm>
            <a:off x="5927120" y="2537729"/>
            <a:ext cx="1702647" cy="590400"/>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bg1"/>
                </a:solidFill>
                <a:latin typeface="Verdana" panose="020B0604030504040204" pitchFamily="34" charset="0"/>
                <a:ea typeface="微軟正黑體" panose="020B0604030504040204" pitchFamily="34" charset="-120"/>
              </a:rPr>
              <a:t>Đ</a:t>
            </a:r>
            <a:r>
              <a:rPr lang="en-US" altLang="zh-TW" sz="1100" dirty="0" err="1">
                <a:solidFill>
                  <a:schemeClr val="bg1"/>
                </a:solidFill>
                <a:latin typeface="Verdana" panose="020B0604030504040204" pitchFamily="34" charset="0"/>
                <a:ea typeface="微軟正黑體" panose="020B0604030504040204" pitchFamily="34" charset="-120"/>
              </a:rPr>
              <a:t>iều</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chế</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sản</a:t>
            </a:r>
            <a:r>
              <a:rPr lang="en-US" altLang="zh-TW" sz="1100" dirty="0">
                <a:solidFill>
                  <a:schemeClr val="bg1"/>
                </a:solidFill>
                <a:latin typeface="Verdana" panose="020B0604030504040204" pitchFamily="34" charset="0"/>
                <a:ea typeface="微軟正黑體" panose="020B0604030504040204" pitchFamily="34" charset="-120"/>
              </a:rPr>
              <a:t> </a:t>
            </a:r>
            <a:r>
              <a:rPr lang="en-US" altLang="zh-TW" sz="1100" dirty="0" err="1">
                <a:solidFill>
                  <a:schemeClr val="bg1"/>
                </a:solidFill>
                <a:latin typeface="Verdana" panose="020B0604030504040204" pitchFamily="34" charset="0"/>
                <a:ea typeface="微軟正黑體" panose="020B0604030504040204" pitchFamily="34" charset="-120"/>
              </a:rPr>
              <a:t>xuất</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22" name="向下箭號圖說文字 115">
            <a:extLst>
              <a:ext uri="{FF2B5EF4-FFF2-40B4-BE49-F238E27FC236}">
                <a16:creationId xmlns:a16="http://schemas.microsoft.com/office/drawing/2014/main" id="{FA3877AA-A6C0-448A-A1D0-97648E335992}"/>
              </a:ext>
            </a:extLst>
          </p:cNvPr>
          <p:cNvSpPr/>
          <p:nvPr/>
        </p:nvSpPr>
        <p:spPr>
          <a:xfrm>
            <a:off x="5930931" y="3166459"/>
            <a:ext cx="1698836" cy="590400"/>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sz="1100" dirty="0" err="1">
                <a:solidFill>
                  <a:schemeClr val="bg1"/>
                </a:solidFill>
                <a:latin typeface="Verdana" panose="020B0604030504040204" pitchFamily="34" charset="0"/>
                <a:ea typeface="Verdana" panose="020B0604030504040204" pitchFamily="34" charset="0"/>
              </a:rPr>
              <a:t>Chiết</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rót</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Đếm</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số</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viên</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và</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chiết</a:t>
            </a:r>
            <a:r>
              <a:rPr lang="en-US" altLang="zh-TW" sz="1100" dirty="0">
                <a:solidFill>
                  <a:schemeClr val="bg1"/>
                </a:solidFill>
                <a:latin typeface="Verdana" panose="020B0604030504040204" pitchFamily="34" charset="0"/>
                <a:ea typeface="Verdana" panose="020B0604030504040204" pitchFamily="34" charset="0"/>
              </a:rPr>
              <a:t> </a:t>
            </a:r>
            <a:r>
              <a:rPr lang="en-US" altLang="zh-TW" sz="1100" dirty="0" err="1">
                <a:solidFill>
                  <a:schemeClr val="bg1"/>
                </a:solidFill>
                <a:latin typeface="Verdana" panose="020B0604030504040204" pitchFamily="34" charset="0"/>
                <a:ea typeface="Verdana" panose="020B0604030504040204" pitchFamily="34" charset="0"/>
              </a:rPr>
              <a:t>rót</a:t>
            </a:r>
            <a:r>
              <a:rPr lang="en-US" altLang="zh-TW" sz="1100" dirty="0">
                <a:solidFill>
                  <a:schemeClr val="bg1"/>
                </a:solidFill>
                <a:latin typeface="Verdana" panose="020B0604030504040204" pitchFamily="34" charset="0"/>
                <a:ea typeface="Verdana" panose="020B0604030504040204" pitchFamily="34" charset="0"/>
              </a:rPr>
              <a:t>)</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23" name="向下箭號圖說文字 116">
            <a:extLst>
              <a:ext uri="{FF2B5EF4-FFF2-40B4-BE49-F238E27FC236}">
                <a16:creationId xmlns:a16="http://schemas.microsoft.com/office/drawing/2014/main" id="{B238D9D4-2AC8-4885-9C25-2E8C17697162}"/>
              </a:ext>
            </a:extLst>
          </p:cNvPr>
          <p:cNvSpPr/>
          <p:nvPr/>
        </p:nvSpPr>
        <p:spPr>
          <a:xfrm>
            <a:off x="5930930" y="3747567"/>
            <a:ext cx="1698835" cy="590400"/>
          </a:xfrm>
          <a:prstGeom prst="downArrowCallout">
            <a:avLst>
              <a:gd name="adj1" fmla="val 56422"/>
              <a:gd name="adj2" fmla="val 52926"/>
              <a:gd name="adj3" fmla="val 25000"/>
              <a:gd name="adj4" fmla="val 60808"/>
            </a:avLst>
          </a:prstGeom>
          <a:solidFill>
            <a:schemeClr val="tx2">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bg1"/>
                </a:solidFill>
                <a:latin typeface="Verdana" panose="020B0604030504040204" pitchFamily="34" charset="0"/>
                <a:ea typeface="微軟正黑體" panose="020B0604030504040204" pitchFamily="34" charset="-120"/>
              </a:rPr>
              <a:t>Đóng gói</a:t>
            </a:r>
            <a:endParaRPr lang="zh-TW" altLang="en-US" sz="1100" dirty="0">
              <a:solidFill>
                <a:schemeClr val="bg1"/>
              </a:solidFill>
              <a:latin typeface="Verdana" panose="020B0604030504040204" pitchFamily="34" charset="0"/>
              <a:ea typeface="微軟正黑體" panose="020B0604030504040204" pitchFamily="34" charset="-120"/>
            </a:endParaRPr>
          </a:p>
        </p:txBody>
      </p:sp>
      <p:sp>
        <p:nvSpPr>
          <p:cNvPr id="24" name="流程圖: 接點 23">
            <a:extLst>
              <a:ext uri="{FF2B5EF4-FFF2-40B4-BE49-F238E27FC236}">
                <a16:creationId xmlns:a16="http://schemas.microsoft.com/office/drawing/2014/main" id="{3BF914E9-FAD6-44EF-88A9-C817D9445ED3}"/>
              </a:ext>
            </a:extLst>
          </p:cNvPr>
          <p:cNvSpPr>
            <a:spLocks noChangeAspect="1"/>
          </p:cNvSpPr>
          <p:nvPr/>
        </p:nvSpPr>
        <p:spPr>
          <a:xfrm>
            <a:off x="4860032" y="529555"/>
            <a:ext cx="1175692" cy="673100"/>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lumMod val="95000"/>
                    <a:lumOff val="5000"/>
                  </a:schemeClr>
                </a:solidFill>
                <a:latin typeface="Verdana" panose="020B0604030504040204" pitchFamily="34" charset="0"/>
                <a:ea typeface="Verdana" panose="020B0604030504040204" pitchFamily="34" charset="0"/>
              </a:rPr>
              <a:t>Lấy mẫu kiểm tra</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25" name="流程圖: 接點 24">
            <a:extLst>
              <a:ext uri="{FF2B5EF4-FFF2-40B4-BE49-F238E27FC236}">
                <a16:creationId xmlns:a16="http://schemas.microsoft.com/office/drawing/2014/main" id="{46573225-ACC4-4C4C-887E-D87DABF59E7B}"/>
              </a:ext>
            </a:extLst>
          </p:cNvPr>
          <p:cNvSpPr>
            <a:spLocks noChangeAspect="1"/>
          </p:cNvSpPr>
          <p:nvPr/>
        </p:nvSpPr>
        <p:spPr>
          <a:xfrm>
            <a:off x="7497667" y="1104230"/>
            <a:ext cx="1171864" cy="682625"/>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lumMod val="95000"/>
                    <a:lumOff val="5000"/>
                  </a:schemeClr>
                </a:solidFill>
                <a:latin typeface="Verdana" panose="020B0604030504040204" pitchFamily="34" charset="0"/>
                <a:ea typeface="微軟正黑體" panose="020B0604030504040204" pitchFamily="34" charset="-120"/>
              </a:rPr>
              <a:t>Kiểm tra và xác nhận</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26" name="流程圖: 接點 25">
            <a:extLst>
              <a:ext uri="{FF2B5EF4-FFF2-40B4-BE49-F238E27FC236}">
                <a16:creationId xmlns:a16="http://schemas.microsoft.com/office/drawing/2014/main" id="{55365D0D-ED73-456D-BABF-EA60E452E2E2}"/>
              </a:ext>
            </a:extLst>
          </p:cNvPr>
          <p:cNvSpPr>
            <a:spLocks noChangeAspect="1"/>
          </p:cNvSpPr>
          <p:nvPr/>
        </p:nvSpPr>
        <p:spPr>
          <a:xfrm>
            <a:off x="4761806" y="1786855"/>
            <a:ext cx="1296144" cy="684212"/>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sz="1100" dirty="0" err="1">
                <a:solidFill>
                  <a:schemeClr val="tx1">
                    <a:lumMod val="95000"/>
                    <a:lumOff val="5000"/>
                  </a:schemeClr>
                </a:solidFill>
                <a:latin typeface="Verdana" panose="020B0604030504040204" pitchFamily="34" charset="0"/>
                <a:ea typeface="微軟正黑體" panose="020B0604030504040204" pitchFamily="34" charset="-120"/>
              </a:rPr>
              <a:t>Kiểm</a:t>
            </a:r>
            <a:r>
              <a:rPr lang="en-US" altLang="zh-TW" sz="1100" dirty="0">
                <a:solidFill>
                  <a:schemeClr val="tx1">
                    <a:lumMod val="95000"/>
                    <a:lumOff val="5000"/>
                  </a:schemeClr>
                </a:solidFill>
                <a:latin typeface="Verdana" panose="020B0604030504040204" pitchFamily="34" charset="0"/>
                <a:ea typeface="微軟正黑體" panose="020B0604030504040204" pitchFamily="34" charset="-120"/>
              </a:rPr>
              <a:t> </a:t>
            </a:r>
            <a:r>
              <a:rPr lang="en-US" altLang="zh-TW" sz="1100" dirty="0" err="1">
                <a:solidFill>
                  <a:schemeClr val="tx1">
                    <a:lumMod val="95000"/>
                    <a:lumOff val="5000"/>
                  </a:schemeClr>
                </a:solidFill>
                <a:latin typeface="Verdana" panose="020B0604030504040204" pitchFamily="34" charset="0"/>
                <a:ea typeface="微軟正黑體" panose="020B0604030504040204" pitchFamily="34" charset="-120"/>
              </a:rPr>
              <a:t>tra</a:t>
            </a:r>
            <a:r>
              <a:rPr lang="en-US" altLang="zh-TW" sz="1100" dirty="0">
                <a:solidFill>
                  <a:schemeClr val="tx1">
                    <a:lumMod val="95000"/>
                    <a:lumOff val="5000"/>
                  </a:schemeClr>
                </a:solidFill>
                <a:latin typeface="Verdana" panose="020B0604030504040204" pitchFamily="34" charset="0"/>
                <a:ea typeface="微軟正黑體" panose="020B0604030504040204" pitchFamily="34" charset="-120"/>
              </a:rPr>
              <a:t> </a:t>
            </a:r>
            <a:r>
              <a:rPr lang="en-US" altLang="zh-TW" sz="1100" dirty="0" err="1">
                <a:solidFill>
                  <a:schemeClr val="tx1">
                    <a:lumMod val="95000"/>
                    <a:lumOff val="5000"/>
                  </a:schemeClr>
                </a:solidFill>
                <a:latin typeface="Verdana" panose="020B0604030504040204" pitchFamily="34" charset="0"/>
                <a:ea typeface="微軟正黑體" panose="020B0604030504040204" pitchFamily="34" charset="-120"/>
              </a:rPr>
              <a:t>bán</a:t>
            </a:r>
            <a:r>
              <a:rPr lang="en-US" altLang="zh-TW" sz="1100" dirty="0">
                <a:solidFill>
                  <a:schemeClr val="tx1">
                    <a:lumMod val="95000"/>
                    <a:lumOff val="5000"/>
                  </a:schemeClr>
                </a:solidFill>
                <a:latin typeface="Verdana" panose="020B0604030504040204" pitchFamily="34" charset="0"/>
                <a:ea typeface="微軟正黑體" panose="020B0604030504040204" pitchFamily="34" charset="-120"/>
              </a:rPr>
              <a:t> </a:t>
            </a:r>
            <a:r>
              <a:rPr lang="en-US" altLang="zh-TW" sz="1100" dirty="0" err="1">
                <a:solidFill>
                  <a:schemeClr val="tx1">
                    <a:lumMod val="95000"/>
                    <a:lumOff val="5000"/>
                  </a:schemeClr>
                </a:solidFill>
                <a:latin typeface="Verdana" panose="020B0604030504040204" pitchFamily="34" charset="0"/>
                <a:ea typeface="微軟正黑體" panose="020B0604030504040204" pitchFamily="34" charset="-120"/>
              </a:rPr>
              <a:t>thành</a:t>
            </a:r>
            <a:r>
              <a:rPr lang="en-US" altLang="zh-TW" sz="1100" dirty="0">
                <a:solidFill>
                  <a:schemeClr val="tx1">
                    <a:lumMod val="95000"/>
                    <a:lumOff val="5000"/>
                  </a:schemeClr>
                </a:solidFill>
                <a:latin typeface="Verdana" panose="020B0604030504040204" pitchFamily="34" charset="0"/>
                <a:ea typeface="微軟正黑體" panose="020B0604030504040204" pitchFamily="34" charset="-120"/>
              </a:rPr>
              <a:t> </a:t>
            </a:r>
            <a:r>
              <a:rPr lang="en-US" altLang="zh-TW" sz="1100" dirty="0" err="1">
                <a:solidFill>
                  <a:schemeClr val="tx1">
                    <a:lumMod val="95000"/>
                    <a:lumOff val="5000"/>
                  </a:schemeClr>
                </a:solidFill>
                <a:latin typeface="Verdana" panose="020B0604030504040204" pitchFamily="34" charset="0"/>
                <a:ea typeface="微軟正黑體" panose="020B0604030504040204" pitchFamily="34" charset="-120"/>
              </a:rPr>
              <a:t>phẩm</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27" name="流程圖: 接點 26">
            <a:extLst>
              <a:ext uri="{FF2B5EF4-FFF2-40B4-BE49-F238E27FC236}">
                <a16:creationId xmlns:a16="http://schemas.microsoft.com/office/drawing/2014/main" id="{F13F16FD-E80C-40D0-8D1C-64A27132C886}"/>
              </a:ext>
            </a:extLst>
          </p:cNvPr>
          <p:cNvSpPr/>
          <p:nvPr/>
        </p:nvSpPr>
        <p:spPr>
          <a:xfrm>
            <a:off x="7513542" y="2390105"/>
            <a:ext cx="1171864" cy="687387"/>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lumMod val="95000"/>
                    <a:lumOff val="5000"/>
                  </a:schemeClr>
                </a:solidFill>
                <a:latin typeface="Verdana" panose="020B0604030504040204" pitchFamily="34" charset="0"/>
                <a:ea typeface="微軟正黑體" panose="020B0604030504040204" pitchFamily="34" charset="-120"/>
              </a:rPr>
              <a:t>Chuyển lên dây chuyền</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28" name="流程圖: 接點 27">
            <a:extLst>
              <a:ext uri="{FF2B5EF4-FFF2-40B4-BE49-F238E27FC236}">
                <a16:creationId xmlns:a16="http://schemas.microsoft.com/office/drawing/2014/main" id="{CFA1B4A0-E623-4DB1-8129-975198A760E2}"/>
              </a:ext>
            </a:extLst>
          </p:cNvPr>
          <p:cNvSpPr/>
          <p:nvPr/>
        </p:nvSpPr>
        <p:spPr>
          <a:xfrm>
            <a:off x="4739581" y="2996530"/>
            <a:ext cx="1296144" cy="685800"/>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a:solidFill>
                  <a:schemeClr val="tx1">
                    <a:lumMod val="95000"/>
                    <a:lumOff val="5000"/>
                  </a:schemeClr>
                </a:solidFill>
                <a:latin typeface="Verdana" panose="020B0604030504040204" pitchFamily="34" charset="0"/>
                <a:ea typeface="微軟正黑體" panose="020B0604030504040204" pitchFamily="34" charset="-120"/>
              </a:rPr>
              <a:t>Kiểm tra bán thành phẩm</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32" name="流程圖: 接點 31">
            <a:extLst>
              <a:ext uri="{FF2B5EF4-FFF2-40B4-BE49-F238E27FC236}">
                <a16:creationId xmlns:a16="http://schemas.microsoft.com/office/drawing/2014/main" id="{6FD23A1C-1095-4DFD-887B-F5929323636B}"/>
              </a:ext>
            </a:extLst>
          </p:cNvPr>
          <p:cNvSpPr/>
          <p:nvPr/>
        </p:nvSpPr>
        <p:spPr>
          <a:xfrm>
            <a:off x="4761807" y="4198267"/>
            <a:ext cx="1305668" cy="687388"/>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lumMod val="95000"/>
                    <a:lumOff val="5000"/>
                  </a:schemeClr>
                </a:solidFill>
                <a:latin typeface="Verdana" panose="020B0604030504040204" pitchFamily="34" charset="0"/>
                <a:ea typeface="微軟正黑體" panose="020B0604030504040204" pitchFamily="34" charset="-120"/>
              </a:rPr>
              <a:t>Kiểm tra thành phẩm</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34" name="流程圖: 接點 33">
            <a:extLst>
              <a:ext uri="{FF2B5EF4-FFF2-40B4-BE49-F238E27FC236}">
                <a16:creationId xmlns:a16="http://schemas.microsoft.com/office/drawing/2014/main" id="{BD264358-4EA4-4B73-9B7B-BA6245B7AB46}"/>
              </a:ext>
            </a:extLst>
          </p:cNvPr>
          <p:cNvSpPr/>
          <p:nvPr/>
        </p:nvSpPr>
        <p:spPr>
          <a:xfrm>
            <a:off x="7513542" y="4263518"/>
            <a:ext cx="1171864" cy="685800"/>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a:solidFill>
                  <a:schemeClr val="tx1">
                    <a:lumMod val="95000"/>
                    <a:lumOff val="5000"/>
                  </a:schemeClr>
                </a:solidFill>
                <a:latin typeface="Verdana" panose="020B0604030504040204" pitchFamily="34" charset="0"/>
                <a:ea typeface="微軟正黑體" panose="020B0604030504040204" pitchFamily="34" charset="-120"/>
              </a:rPr>
              <a:t>Lưu mẫu thành phẩm</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35" name="流程圖: 接點 34">
            <a:extLst>
              <a:ext uri="{FF2B5EF4-FFF2-40B4-BE49-F238E27FC236}">
                <a16:creationId xmlns:a16="http://schemas.microsoft.com/office/drawing/2014/main" id="{BAC82889-F941-408D-88E0-AE5574E95CA5}"/>
              </a:ext>
            </a:extLst>
          </p:cNvPr>
          <p:cNvSpPr/>
          <p:nvPr/>
        </p:nvSpPr>
        <p:spPr>
          <a:xfrm>
            <a:off x="7497667" y="3523580"/>
            <a:ext cx="1171864" cy="687387"/>
          </a:xfrm>
          <a:prstGeom prst="flowChartConnector">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lumMod val="95000"/>
                    <a:lumOff val="5000"/>
                  </a:schemeClr>
                </a:solidFill>
                <a:latin typeface="Verdana" panose="020B0604030504040204" pitchFamily="34" charset="0"/>
                <a:ea typeface="微軟正黑體" panose="020B0604030504040204" pitchFamily="34" charset="-120"/>
              </a:rPr>
              <a:t>Chuyển lên dây chuyền</a:t>
            </a:r>
            <a:endParaRPr lang="zh-TW" altLang="en-US" sz="1100" dirty="0">
              <a:solidFill>
                <a:schemeClr val="tx1">
                  <a:lumMod val="95000"/>
                  <a:lumOff val="5000"/>
                </a:schemeClr>
              </a:solidFill>
              <a:latin typeface="Verdana" panose="020B0604030504040204" pitchFamily="34" charset="0"/>
              <a:ea typeface="微軟正黑體" panose="020B0604030504040204" pitchFamily="34" charset="-120"/>
            </a:endParaRPr>
          </a:p>
        </p:txBody>
      </p:sp>
      <p:sp>
        <p:nvSpPr>
          <p:cNvPr id="36" name="圓角矩形 72">
            <a:extLst>
              <a:ext uri="{FF2B5EF4-FFF2-40B4-BE49-F238E27FC236}">
                <a16:creationId xmlns:a16="http://schemas.microsoft.com/office/drawing/2014/main" id="{229FF440-3058-46B5-99AA-0C2DBC0834AB}"/>
              </a:ext>
            </a:extLst>
          </p:cNvPr>
          <p:cNvSpPr/>
          <p:nvPr/>
        </p:nvSpPr>
        <p:spPr>
          <a:xfrm>
            <a:off x="4717655" y="180238"/>
            <a:ext cx="4248472" cy="260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5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Lưu đồ kiểm soát chất lượng sản phẩm</a:t>
            </a:r>
            <a:endParaRPr kumimoji="0" lang="vi-VN" altLang="vi-VN" sz="1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 name="文字方塊 3">
            <a:extLst>
              <a:ext uri="{FF2B5EF4-FFF2-40B4-BE49-F238E27FC236}">
                <a16:creationId xmlns:a16="http://schemas.microsoft.com/office/drawing/2014/main" id="{A893677B-E649-4142-A5BC-33387AFA230D}"/>
              </a:ext>
            </a:extLst>
          </p:cNvPr>
          <p:cNvSpPr txBox="1"/>
          <p:nvPr/>
        </p:nvSpPr>
        <p:spPr>
          <a:xfrm>
            <a:off x="493463" y="876885"/>
            <a:ext cx="4870244" cy="830997"/>
          </a:xfrm>
          <a:prstGeom prst="rect">
            <a:avLst/>
          </a:prstGeom>
          <a:noFill/>
        </p:spPr>
        <p:txBody>
          <a:bodyPr wrap="none" rtlCol="0">
            <a:spAutoFit/>
          </a:bodyPr>
          <a:lstStyle/>
          <a:p>
            <a:r>
              <a:rPr lang="vi-VN" altLang="zh-TW" sz="1600" dirty="0">
                <a:latin typeface="Verdana" panose="020B0604030504040204" pitchFamily="34" charset="0"/>
                <a:ea typeface="Verdana" panose="020B0604030504040204" pitchFamily="34" charset="0"/>
              </a:rPr>
              <a:t>Quy cách sản phẩm tốt nhất trong ngành</a:t>
            </a:r>
            <a:endParaRPr lang="en-US" altLang="zh-TW" sz="1600" dirty="0">
              <a:latin typeface="Verdana" panose="020B0604030504040204" pitchFamily="34" charset="0"/>
              <a:ea typeface="Verdana" panose="020B0604030504040204" pitchFamily="34" charset="0"/>
            </a:endParaRPr>
          </a:p>
          <a:p>
            <a:r>
              <a:rPr lang="vi-VN" altLang="zh-TW" sz="1600" dirty="0">
                <a:latin typeface="Verdana" panose="020B0604030504040204" pitchFamily="34" charset="0"/>
                <a:ea typeface="微軟正黑體" panose="020B0604030504040204" pitchFamily="34" charset="-120"/>
              </a:rPr>
              <a:t>Lấy mẫu kiểm tra 3 lần</a:t>
            </a:r>
          </a:p>
          <a:p>
            <a:r>
              <a:rPr lang="vi-VN" altLang="zh-TW" sz="1600" dirty="0">
                <a:latin typeface="Verdana" panose="020B0604030504040204" pitchFamily="34" charset="0"/>
                <a:ea typeface="微軟正黑體" panose="020B0604030504040204" pitchFamily="34" charset="-120"/>
              </a:rPr>
              <a:t>Cách 20 phút chuyển lên dây chuyền một lần</a:t>
            </a:r>
            <a:endParaRPr lang="zh-TW" altLang="en-US" sz="1600" dirty="0">
              <a:latin typeface="Verdana" panose="020B0604030504040204" pitchFamily="34" charset="0"/>
              <a:ea typeface="微軟正黑體" panose="020B0604030504040204" pitchFamily="34" charset="-120"/>
            </a:endParaRPr>
          </a:p>
        </p:txBody>
      </p:sp>
      <p:pic>
        <p:nvPicPr>
          <p:cNvPr id="38" name="Picture 140" descr="C:\Users\帥光\Desktop\檢驗照片\IMG_8261-18-1.jpg">
            <a:extLst>
              <a:ext uri="{FF2B5EF4-FFF2-40B4-BE49-F238E27FC236}">
                <a16:creationId xmlns:a16="http://schemas.microsoft.com/office/drawing/2014/main" id="{FEA95269-B793-4EA9-82F8-1E3AF360BF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57" y="2853847"/>
            <a:ext cx="1019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47">
            <a:extLst>
              <a:ext uri="{FF2B5EF4-FFF2-40B4-BE49-F238E27FC236}">
                <a16:creationId xmlns:a16="http://schemas.microsoft.com/office/drawing/2014/main" id="{E575A856-A717-484C-874F-BEC231FC4830}"/>
              </a:ext>
            </a:extLst>
          </p:cNvPr>
          <p:cNvSpPr>
            <a:spLocks noChangeArrowheads="1"/>
          </p:cNvSpPr>
          <p:nvPr/>
        </p:nvSpPr>
        <p:spPr bwMode="auto">
          <a:xfrm>
            <a:off x="688082" y="3428522"/>
            <a:ext cx="1022350" cy="382521"/>
          </a:xfrm>
          <a:prstGeom prst="rect">
            <a:avLst/>
          </a:prstGeom>
          <a:solidFill>
            <a:schemeClr val="bg1"/>
          </a:solidFill>
          <a:ln w="25400" algn="ctr">
            <a:solidFill>
              <a:srgbClr val="00206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vi-VN" altLang="zh-TW" sz="1100" dirty="0">
                <a:latin typeface="Verdana" panose="020B0604030504040204" pitchFamily="34" charset="0"/>
                <a:ea typeface="標楷體" panose="03000509000000000000" pitchFamily="65" charset="-120"/>
                <a:cs typeface="Times New Roman" panose="02020603050405020304" pitchFamily="18" charset="0"/>
              </a:rPr>
              <a:t>Nước</a:t>
            </a:r>
            <a:endParaRPr lang="zh-TW" altLang="en-US" sz="1100" dirty="0">
              <a:latin typeface="Verdana" panose="020B0604030504040204" pitchFamily="34" charset="0"/>
              <a:ea typeface="標楷體" panose="03000509000000000000" pitchFamily="65" charset="-120"/>
              <a:cs typeface="Times New Roman" panose="02020603050405020304" pitchFamily="18" charset="0"/>
            </a:endParaRPr>
          </a:p>
        </p:txBody>
      </p:sp>
      <p:pic>
        <p:nvPicPr>
          <p:cNvPr id="40" name="Picture 141" descr="C:\Users\帥光\Desktop\檢驗照片\IMG_8257-20-1.jpg">
            <a:extLst>
              <a:ext uri="{FF2B5EF4-FFF2-40B4-BE49-F238E27FC236}">
                <a16:creationId xmlns:a16="http://schemas.microsoft.com/office/drawing/2014/main" id="{75F79B98-EAD0-4AE0-90B6-8A7F3C4F79F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969" y="2853847"/>
            <a:ext cx="1019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a:extLst>
              <a:ext uri="{FF2B5EF4-FFF2-40B4-BE49-F238E27FC236}">
                <a16:creationId xmlns:a16="http://schemas.microsoft.com/office/drawing/2014/main" id="{C6137E38-64AB-46C8-900A-1BCDF96220D1}"/>
              </a:ext>
            </a:extLst>
          </p:cNvPr>
          <p:cNvSpPr/>
          <p:nvPr/>
        </p:nvSpPr>
        <p:spPr>
          <a:xfrm>
            <a:off x="1946969" y="3428522"/>
            <a:ext cx="1000125" cy="38252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solidFill>
                <a:latin typeface="Verdana" panose="020B0604030504040204" pitchFamily="34" charset="0"/>
                <a:ea typeface="標楷體" pitchFamily="65" charset="-120"/>
                <a:cs typeface="Times New Roman" pitchFamily="18" charset="0"/>
              </a:rPr>
              <a:t>Đĩa </a:t>
            </a:r>
          </a:p>
          <a:p>
            <a:pPr algn="ctr" eaLnBrk="1" hangingPunct="1">
              <a:defRPr/>
            </a:pPr>
            <a:r>
              <a:rPr lang="vi-VN" altLang="zh-TW" sz="1100" dirty="0">
                <a:solidFill>
                  <a:schemeClr val="tx1"/>
                </a:solidFill>
                <a:latin typeface="Verdana" panose="020B0604030504040204" pitchFamily="34" charset="0"/>
                <a:ea typeface="標楷體" pitchFamily="65" charset="-120"/>
                <a:cs typeface="Times New Roman" pitchFamily="18" charset="0"/>
              </a:rPr>
              <a:t>nuôi cấy</a:t>
            </a:r>
            <a:endParaRPr lang="zh-TW" altLang="en-US" sz="1100" dirty="0">
              <a:solidFill>
                <a:schemeClr val="tx1"/>
              </a:solidFill>
              <a:latin typeface="Verdana" panose="020B0604030504040204" pitchFamily="34" charset="0"/>
              <a:ea typeface="標楷體" pitchFamily="65" charset="-120"/>
              <a:cs typeface="Times New Roman" pitchFamily="18" charset="0"/>
            </a:endParaRPr>
          </a:p>
        </p:txBody>
      </p:sp>
      <p:pic>
        <p:nvPicPr>
          <p:cNvPr id="42" name="Picture 143" descr="C:\Users\帥光\Desktop\檢驗照片\IMG_8287-3-1.jpg">
            <a:extLst>
              <a:ext uri="{FF2B5EF4-FFF2-40B4-BE49-F238E27FC236}">
                <a16:creationId xmlns:a16="http://schemas.microsoft.com/office/drawing/2014/main" id="{FFDB8EDB-1937-43A5-8F13-6E8EA7DE9645}"/>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758" y="1755105"/>
            <a:ext cx="1019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a:extLst>
              <a:ext uri="{FF2B5EF4-FFF2-40B4-BE49-F238E27FC236}">
                <a16:creationId xmlns:a16="http://schemas.microsoft.com/office/drawing/2014/main" id="{12046551-CC19-4C06-B2A5-D11270809357}"/>
              </a:ext>
            </a:extLst>
          </p:cNvPr>
          <p:cNvSpPr/>
          <p:nvPr/>
        </p:nvSpPr>
        <p:spPr>
          <a:xfrm>
            <a:off x="1933758" y="2350416"/>
            <a:ext cx="1019175" cy="35924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solidFill>
                <a:latin typeface="Verdana" panose="020B0604030504040204" pitchFamily="34" charset="0"/>
                <a:ea typeface="Verdana" panose="020B0604030504040204" pitchFamily="34" charset="0"/>
                <a:cs typeface="Times New Roman" pitchFamily="18" charset="0"/>
              </a:rPr>
              <a:t>Vật liệu</a:t>
            </a:r>
            <a:endParaRPr lang="zh-TW" altLang="en-US" sz="1100" dirty="0">
              <a:solidFill>
                <a:srgbClr val="FFFFFF"/>
              </a:solidFill>
              <a:latin typeface="Verdana" panose="020B0604030504040204" pitchFamily="34" charset="0"/>
              <a:ea typeface="標楷體" pitchFamily="65" charset="-120"/>
              <a:cs typeface="Times New Roman" pitchFamily="18" charset="0"/>
            </a:endParaRPr>
          </a:p>
        </p:txBody>
      </p:sp>
      <p:pic>
        <p:nvPicPr>
          <p:cNvPr id="44" name="Picture 145" descr="C:\Users\帥光\Desktop\檢驗照片\IMG_8289-2-1.jpg">
            <a:extLst>
              <a:ext uri="{FF2B5EF4-FFF2-40B4-BE49-F238E27FC236}">
                <a16:creationId xmlns:a16="http://schemas.microsoft.com/office/drawing/2014/main" id="{45A26494-EE05-4838-A02F-50AB79761904}"/>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71" y="1755105"/>
            <a:ext cx="1019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a:extLst>
              <a:ext uri="{FF2B5EF4-FFF2-40B4-BE49-F238E27FC236}">
                <a16:creationId xmlns:a16="http://schemas.microsoft.com/office/drawing/2014/main" id="{4DB54577-4298-4978-8EA5-62C1B3B7CA31}"/>
              </a:ext>
            </a:extLst>
          </p:cNvPr>
          <p:cNvSpPr/>
          <p:nvPr/>
        </p:nvSpPr>
        <p:spPr>
          <a:xfrm>
            <a:off x="652646" y="2350417"/>
            <a:ext cx="1044575" cy="35924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solidFill>
                <a:latin typeface="Verdana" panose="020B0604030504040204" pitchFamily="34" charset="0"/>
                <a:ea typeface="Verdana" panose="020B0604030504040204" pitchFamily="34" charset="0"/>
              </a:rPr>
              <a:t>Nguyên liệu</a:t>
            </a:r>
            <a:endParaRPr lang="zh-TW" altLang="en-US" sz="1100" dirty="0">
              <a:solidFill>
                <a:schemeClr val="tx1"/>
              </a:solidFill>
              <a:latin typeface="Verdana" panose="020B0604030504040204" pitchFamily="34" charset="0"/>
              <a:ea typeface="標楷體" pitchFamily="65" charset="-120"/>
            </a:endParaRPr>
          </a:p>
        </p:txBody>
      </p:sp>
      <p:pic>
        <p:nvPicPr>
          <p:cNvPr id="46" name="Picture 147" descr="C:\Users\帥光\Desktop\檢驗照片\IMG_8308-6-1.jpg">
            <a:extLst>
              <a:ext uri="{FF2B5EF4-FFF2-40B4-BE49-F238E27FC236}">
                <a16:creationId xmlns:a16="http://schemas.microsoft.com/office/drawing/2014/main" id="{563A0ECF-709B-46AD-862B-B7BF230AA84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707" y="2853847"/>
            <a:ext cx="1019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6">
            <a:extLst>
              <a:ext uri="{FF2B5EF4-FFF2-40B4-BE49-F238E27FC236}">
                <a16:creationId xmlns:a16="http://schemas.microsoft.com/office/drawing/2014/main" id="{90E75850-0198-4996-BF8D-53B8CB1959B8}"/>
              </a:ext>
            </a:extLst>
          </p:cNvPr>
          <p:cNvSpPr/>
          <p:nvPr/>
        </p:nvSpPr>
        <p:spPr>
          <a:xfrm>
            <a:off x="3164582" y="3428522"/>
            <a:ext cx="1019175" cy="38252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solidFill>
                <a:latin typeface="Verdana" panose="020B0604030504040204" pitchFamily="34" charset="0"/>
                <a:ea typeface="標楷體" pitchFamily="65" charset="-120"/>
              </a:rPr>
              <a:t>Dụng cụ </a:t>
            </a:r>
          </a:p>
          <a:p>
            <a:pPr algn="ctr" eaLnBrk="1" hangingPunct="1">
              <a:defRPr/>
            </a:pPr>
            <a:r>
              <a:rPr lang="vi-VN" altLang="zh-TW" sz="1100" dirty="0">
                <a:solidFill>
                  <a:schemeClr val="tx1"/>
                </a:solidFill>
                <a:latin typeface="Verdana" panose="020B0604030504040204" pitchFamily="34" charset="0"/>
                <a:ea typeface="標楷體" pitchFamily="65" charset="-120"/>
              </a:rPr>
              <a:t>vệ sinh</a:t>
            </a:r>
            <a:endParaRPr lang="zh-TW" altLang="en-US" sz="1100" dirty="0">
              <a:solidFill>
                <a:schemeClr val="tx1"/>
              </a:solidFill>
              <a:latin typeface="Verdana" panose="020B0604030504040204" pitchFamily="34" charset="0"/>
              <a:ea typeface="標楷體" pitchFamily="65" charset="-120"/>
            </a:endParaRPr>
          </a:p>
        </p:txBody>
      </p:sp>
      <p:pic>
        <p:nvPicPr>
          <p:cNvPr id="48" name="Picture 148" descr="C:\Users\帥光\Desktop\檢驗照片\IMG_8338-5-1.jpg">
            <a:extLst>
              <a:ext uri="{FF2B5EF4-FFF2-40B4-BE49-F238E27FC236}">
                <a16:creationId xmlns:a16="http://schemas.microsoft.com/office/drawing/2014/main" id="{CBCAE599-9C54-4E99-945C-EEDC206DFA1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1371" y="1755105"/>
            <a:ext cx="1019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a:extLst>
              <a:ext uri="{FF2B5EF4-FFF2-40B4-BE49-F238E27FC236}">
                <a16:creationId xmlns:a16="http://schemas.microsoft.com/office/drawing/2014/main" id="{2A64A71C-A866-4AE6-9349-FE9E15166B96}"/>
              </a:ext>
            </a:extLst>
          </p:cNvPr>
          <p:cNvSpPr/>
          <p:nvPr/>
        </p:nvSpPr>
        <p:spPr>
          <a:xfrm>
            <a:off x="3154546" y="2366292"/>
            <a:ext cx="1019175" cy="34337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zh-TW" sz="1100" dirty="0">
                <a:solidFill>
                  <a:schemeClr val="tx1"/>
                </a:solidFill>
                <a:latin typeface="Verdana" panose="020B0604030504040204" pitchFamily="34" charset="0"/>
                <a:ea typeface="標楷體" pitchFamily="65" charset="-120"/>
              </a:rPr>
              <a:t>Bán thành phẩm</a:t>
            </a:r>
            <a:endParaRPr lang="zh-TW" altLang="en-US" sz="1100" dirty="0">
              <a:solidFill>
                <a:schemeClr val="tx1"/>
              </a:solidFill>
              <a:latin typeface="Verdana" panose="020B0604030504040204" pitchFamily="34" charset="0"/>
              <a:ea typeface="標楷體" pitchFamily="65" charset="-120"/>
            </a:endParaRPr>
          </a:p>
        </p:txBody>
      </p:sp>
      <p:sp>
        <p:nvSpPr>
          <p:cNvPr id="5" name="文字方塊 4">
            <a:extLst>
              <a:ext uri="{FF2B5EF4-FFF2-40B4-BE49-F238E27FC236}">
                <a16:creationId xmlns:a16="http://schemas.microsoft.com/office/drawing/2014/main" id="{D92B9D7A-E19C-4AF0-991E-8DEC8CCBEBA1}"/>
              </a:ext>
            </a:extLst>
          </p:cNvPr>
          <p:cNvSpPr txBox="1"/>
          <p:nvPr/>
        </p:nvSpPr>
        <p:spPr>
          <a:xfrm>
            <a:off x="560979" y="3920276"/>
            <a:ext cx="4112679" cy="1052148"/>
          </a:xfrm>
          <a:prstGeom prst="rect">
            <a:avLst/>
          </a:prstGeom>
          <a:noFill/>
        </p:spPr>
        <p:txBody>
          <a:bodyPr wrap="square" rtlCol="0">
            <a:spAutoFit/>
          </a:bodyPr>
          <a:lstStyle/>
          <a:p>
            <a:pPr>
              <a:lnSpc>
                <a:spcPct val="110000"/>
              </a:lnSpc>
            </a:pPr>
            <a:r>
              <a:rPr lang="vi-VN" altLang="zh-TW" sz="1600" dirty="0">
                <a:latin typeface="Verdana" panose="020B0604030504040204" pitchFamily="34" charset="0"/>
                <a:ea typeface="Verdana" panose="020B0604030504040204" pitchFamily="34" charset="0"/>
              </a:rPr>
              <a:t>Quy cách sản xuất dược phẩm</a:t>
            </a:r>
          </a:p>
          <a:p>
            <a:pPr>
              <a:lnSpc>
                <a:spcPct val="110000"/>
              </a:lnSpc>
            </a:pPr>
            <a:r>
              <a:rPr lang="vi-VN" altLang="zh-TW" sz="1400" dirty="0">
                <a:latin typeface="Verdana" panose="020B0604030504040204" pitchFamily="34" charset="0"/>
                <a:ea typeface="Verdana" panose="020B0604030504040204" pitchFamily="34" charset="0"/>
              </a:rPr>
              <a:t>Phải tiến hành lấy mẫu, kiểm tra đối với toàn bộ nhân sự, nguyên liệu, vật liệu có liên quan đến sản phẩm.</a:t>
            </a:r>
            <a:endParaRPr lang="en-US" altLang="zh-TW" sz="1400" dirty="0">
              <a:latin typeface="Verdana" panose="020B0604030504040204" pitchFamily="34" charset="0"/>
              <a:ea typeface="Verdana" panose="020B0604030504040204" pitchFamily="34" charset="0"/>
            </a:endParaRPr>
          </a:p>
        </p:txBody>
      </p:sp>
      <p:pic>
        <p:nvPicPr>
          <p:cNvPr id="37" name="Picture 36">
            <a:extLst>
              <a:ext uri="{FF2B5EF4-FFF2-40B4-BE49-F238E27FC236}">
                <a16:creationId xmlns:a16="http://schemas.microsoft.com/office/drawing/2014/main" id="{99E37B91-044B-40A6-8351-665254945A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94" y="-1"/>
            <a:ext cx="884248" cy="720849"/>
          </a:xfrm>
          <a:prstGeom prst="rect">
            <a:avLst/>
          </a:prstGeom>
        </p:spPr>
      </p:pic>
    </p:spTree>
    <p:extLst>
      <p:ext uri="{BB962C8B-B14F-4D97-AF65-F5344CB8AC3E}">
        <p14:creationId xmlns:p14="http://schemas.microsoft.com/office/powerpoint/2010/main" val="397966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细黑" panose="02010600040101010101" pitchFamily="2" charset="-122"/>
            </a:endParaRPr>
          </a:p>
        </p:txBody>
      </p:sp>
      <p:sp>
        <p:nvSpPr>
          <p:cNvPr id="46" name="Rectangle 39">
            <a:extLst>
              <a:ext uri="{FF2B5EF4-FFF2-40B4-BE49-F238E27FC236}">
                <a16:creationId xmlns:a16="http://schemas.microsoft.com/office/drawing/2014/main" id="{2BA7FEA0-5A41-4A68-9B79-D1D3457888B1}"/>
              </a:ext>
            </a:extLst>
          </p:cNvPr>
          <p:cNvSpPr>
            <a:spLocks noChangeArrowheads="1"/>
          </p:cNvSpPr>
          <p:nvPr/>
        </p:nvSpPr>
        <p:spPr bwMode="auto">
          <a:xfrm>
            <a:off x="1091531" y="205859"/>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vi-VN" altLang="zh-TW" sz="2400" b="0" i="0" dirty="0">
                <a:effectLst/>
                <a:latin typeface="Verdana" panose="020B0604030504040204" pitchFamily="34" charset="0"/>
                <a:ea typeface="Verdana" panose="020B0604030504040204" pitchFamily="34" charset="0"/>
              </a:rPr>
              <a:t>Kiểm tra sản phẩm</a:t>
            </a:r>
            <a:endParaRPr lang="zh-TW" altLang="en-US" sz="2400" b="0" i="0" dirty="0">
              <a:effectLst/>
              <a:latin typeface="Verdana" panose="020B0604030504040204" pitchFamily="34" charset="0"/>
              <a:ea typeface="微軟正黑體" panose="020B0604030504040204" pitchFamily="34" charset="-120"/>
            </a:endParaRPr>
          </a:p>
        </p:txBody>
      </p:sp>
      <p:pic>
        <p:nvPicPr>
          <p:cNvPr id="3" name="圖片 2" descr="一張含有 室內, 個人, 正在準備, 放入 的圖片&#10;&#10;自動產生的描述">
            <a:extLst>
              <a:ext uri="{FF2B5EF4-FFF2-40B4-BE49-F238E27FC236}">
                <a16:creationId xmlns:a16="http://schemas.microsoft.com/office/drawing/2014/main" id="{A36668E4-65A8-4B75-8633-4BD655007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30797"/>
            <a:ext cx="1536006" cy="2304256"/>
          </a:xfrm>
          <a:prstGeom prst="rect">
            <a:avLst/>
          </a:prstGeom>
        </p:spPr>
      </p:pic>
      <p:sp>
        <p:nvSpPr>
          <p:cNvPr id="47" name="文字方塊 46">
            <a:extLst>
              <a:ext uri="{FF2B5EF4-FFF2-40B4-BE49-F238E27FC236}">
                <a16:creationId xmlns:a16="http://schemas.microsoft.com/office/drawing/2014/main" id="{4173187D-9AB6-4BF2-973D-222FDF536E5A}"/>
              </a:ext>
            </a:extLst>
          </p:cNvPr>
          <p:cNvSpPr txBox="1"/>
          <p:nvPr/>
        </p:nvSpPr>
        <p:spPr>
          <a:xfrm>
            <a:off x="3920505" y="743893"/>
            <a:ext cx="4683943" cy="1849737"/>
          </a:xfrm>
          <a:prstGeom prst="rect">
            <a:avLst/>
          </a:prstGeom>
          <a:noFill/>
        </p:spPr>
        <p:txBody>
          <a:bodyPr wrap="square">
            <a:spAutoFit/>
          </a:bodyPr>
          <a:lstStyle/>
          <a:p>
            <a:pPr algn="just">
              <a:lnSpc>
                <a:spcPct val="110000"/>
              </a:lnSpc>
              <a:spcBef>
                <a:spcPts val="600"/>
              </a:spcBef>
            </a:pPr>
            <a:r>
              <a:rPr lang="vi-VN" altLang="zh-TW" sz="2200" dirty="0">
                <a:solidFill>
                  <a:schemeClr val="tx1">
                    <a:lumMod val="65000"/>
                    <a:lumOff val="35000"/>
                  </a:schemeClr>
                </a:solidFill>
                <a:latin typeface="Verdana" panose="020B0604030504040204" pitchFamily="34" charset="0"/>
                <a:ea typeface="Verdana" panose="020B0604030504040204" pitchFamily="34" charset="0"/>
              </a:rPr>
              <a:t>K</a:t>
            </a:r>
            <a:r>
              <a:rPr lang="vi-VN" altLang="zh-TW" sz="2200" b="0" i="0" dirty="0">
                <a:solidFill>
                  <a:schemeClr val="tx1">
                    <a:lumMod val="65000"/>
                    <a:lumOff val="35000"/>
                  </a:schemeClr>
                </a:solidFill>
                <a:effectLst/>
                <a:latin typeface="Verdana" panose="020B0604030504040204" pitchFamily="34" charset="0"/>
                <a:ea typeface="Verdana" panose="020B0604030504040204" pitchFamily="34" charset="0"/>
              </a:rPr>
              <a:t>iểm tra tự động</a:t>
            </a:r>
          </a:p>
          <a:p>
            <a:pPr algn="just">
              <a:spcBef>
                <a:spcPts val="600"/>
              </a:spcBef>
            </a:pPr>
            <a:r>
              <a:rPr lang="vi-VN" altLang="zh-TW" sz="1700" b="0" i="0" dirty="0">
                <a:solidFill>
                  <a:schemeClr val="tx1">
                    <a:lumMod val="65000"/>
                    <a:lumOff val="35000"/>
                  </a:schemeClr>
                </a:solidFill>
                <a:effectLst/>
                <a:latin typeface="Verdana" panose="020B0604030504040204" pitchFamily="34" charset="0"/>
                <a:ea typeface="Verdana" panose="020B0604030504040204" pitchFamily="34" charset="0"/>
              </a:rPr>
              <a:t>Nguyên liệu sử dụng: Biochips Jingyu,</a:t>
            </a:r>
            <a:r>
              <a:rPr lang="zh-TW" altLang="en-US" sz="1700" b="0" i="0" dirty="0">
                <a:solidFill>
                  <a:schemeClr val="tx1">
                    <a:lumMod val="65000"/>
                    <a:lumOff val="35000"/>
                  </a:schemeClr>
                </a:solidFill>
                <a:effectLst/>
                <a:latin typeface="Verdana" panose="020B0604030504040204" pitchFamily="34" charset="0"/>
                <a:ea typeface="微軟正黑體" panose="020B0604030504040204" pitchFamily="34" charset="-120"/>
              </a:rPr>
              <a:t>，</a:t>
            </a:r>
            <a:r>
              <a:rPr lang="vi-VN" altLang="zh-TW" sz="1700" b="0" i="0" dirty="0">
                <a:solidFill>
                  <a:schemeClr val="tx1">
                    <a:lumMod val="65000"/>
                    <a:lumOff val="35000"/>
                  </a:schemeClr>
                </a:solidFill>
                <a:effectLst/>
                <a:latin typeface="Verdana" panose="020B0604030504040204" pitchFamily="34" charset="0"/>
                <a:ea typeface="Verdana" panose="020B0604030504040204" pitchFamily="34" charset="0"/>
              </a:rPr>
              <a:t>có khả năng phát hiện 9 mầm bệnh phổ biến trong thực phẩm, đảm bảo an toàn cho nguyên liệu sản xuất và thành phẩm cuối cùng.</a:t>
            </a:r>
            <a:endParaRPr lang="en-US" altLang="zh-TW"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53" name="文字方塊 52">
            <a:extLst>
              <a:ext uri="{FF2B5EF4-FFF2-40B4-BE49-F238E27FC236}">
                <a16:creationId xmlns:a16="http://schemas.microsoft.com/office/drawing/2014/main" id="{7F1B1187-2529-4DDE-BCFB-8FCEBB2853E8}"/>
              </a:ext>
            </a:extLst>
          </p:cNvPr>
          <p:cNvSpPr txBox="1"/>
          <p:nvPr/>
        </p:nvSpPr>
        <p:spPr>
          <a:xfrm>
            <a:off x="3920505" y="2727640"/>
            <a:ext cx="5108570" cy="430887"/>
          </a:xfrm>
          <a:prstGeom prst="rect">
            <a:avLst/>
          </a:prstGeom>
          <a:noFill/>
        </p:spPr>
        <p:txBody>
          <a:bodyPr wrap="square">
            <a:spAutoFit/>
          </a:bodyPr>
          <a:lstStyle/>
          <a:p>
            <a:r>
              <a:rPr lang="vi-VN" altLang="zh-TW" sz="2200" dirty="0">
                <a:solidFill>
                  <a:srgbClr val="595959"/>
                </a:solidFill>
                <a:latin typeface="Verdana" panose="020B0604030504040204" pitchFamily="34" charset="0"/>
                <a:ea typeface="微軟正黑體" panose="020B0604030504040204" pitchFamily="34" charset="-120"/>
              </a:rPr>
              <a:t>Phân tích thành phần, chức năng</a:t>
            </a:r>
            <a:endParaRPr lang="zh-TW" altLang="en-US" sz="2200" dirty="0">
              <a:solidFill>
                <a:srgbClr val="595959"/>
              </a:solidFill>
              <a:latin typeface="Verdana" panose="020B0604030504040204" pitchFamily="34" charset="0"/>
              <a:ea typeface="微軟正黑體" panose="020B0604030504040204" pitchFamily="34" charset="-120"/>
            </a:endParaRPr>
          </a:p>
        </p:txBody>
      </p:sp>
      <p:sp>
        <p:nvSpPr>
          <p:cNvPr id="7" name="文字方塊 6">
            <a:extLst>
              <a:ext uri="{FF2B5EF4-FFF2-40B4-BE49-F238E27FC236}">
                <a16:creationId xmlns:a16="http://schemas.microsoft.com/office/drawing/2014/main" id="{D4F696CA-D1D1-445F-B37E-8474F6D37AE8}"/>
              </a:ext>
            </a:extLst>
          </p:cNvPr>
          <p:cNvSpPr txBox="1"/>
          <p:nvPr/>
        </p:nvSpPr>
        <p:spPr>
          <a:xfrm>
            <a:off x="3920505" y="3176639"/>
            <a:ext cx="4755951" cy="1477328"/>
          </a:xfrm>
          <a:prstGeom prst="rect">
            <a:avLst/>
          </a:prstGeom>
          <a:noFill/>
        </p:spPr>
        <p:txBody>
          <a:bodyPr wrap="square" rtlCol="0">
            <a:spAutoFit/>
          </a:bodyPr>
          <a:lstStyle/>
          <a:p>
            <a:pPr algn="just"/>
            <a:r>
              <a:rPr lang="vi-VN" altLang="zh-TW" dirty="0">
                <a:solidFill>
                  <a:srgbClr val="595959"/>
                </a:solidFill>
                <a:latin typeface="Verdana" panose="020B0604030504040204" pitchFamily="34" charset="0"/>
              </a:rPr>
              <a:t>Sử dụng thiết bị kiểm tra trị giá hàng triệu Đài tệ, cho phép phát hiện các đơn vị hoạt tính và thành phần có trong enzyme, đảm bảo chất lượng sản xuất. </a:t>
            </a:r>
          </a:p>
        </p:txBody>
      </p:sp>
      <p:pic>
        <p:nvPicPr>
          <p:cNvPr id="56" name="圖片 70" descr="IMG_8249-23.jpg">
            <a:extLst>
              <a:ext uri="{FF2B5EF4-FFF2-40B4-BE49-F238E27FC236}">
                <a16:creationId xmlns:a16="http://schemas.microsoft.com/office/drawing/2014/main" id="{89A3777C-8047-4F26-97AB-B071CD2EF6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5716" y="1914722"/>
            <a:ext cx="1536006" cy="230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5C2F80A-E11A-46BD-A92A-4AC281935A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710"/>
            <a:ext cx="939181" cy="765630"/>
          </a:xfrm>
          <a:prstGeom prst="rect">
            <a:avLst/>
          </a:prstGeom>
        </p:spPr>
      </p:pic>
    </p:spTree>
    <p:extLst>
      <p:ext uri="{BB962C8B-B14F-4D97-AF65-F5344CB8AC3E}">
        <p14:creationId xmlns:p14="http://schemas.microsoft.com/office/powerpoint/2010/main" val="40778237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a:hlinkClick r:id="rId3" action="ppaction://hlinkfile"/>
            <a:extLst>
              <a:ext uri="{FF2B5EF4-FFF2-40B4-BE49-F238E27FC236}">
                <a16:creationId xmlns:a16="http://schemas.microsoft.com/office/drawing/2014/main" id="{685E36A4-B2D6-45B3-9249-C8806B4F8B2C}"/>
              </a:ext>
            </a:extLst>
          </p:cNvPr>
          <p:cNvPicPr>
            <a:picLocks noChangeAspect="1" noChangeArrowheads="1"/>
          </p:cNvPicPr>
          <p:nvPr/>
        </p:nvPicPr>
        <p:blipFill>
          <a:blip r:embed="rId4"/>
          <a:srcRect/>
          <a:stretch>
            <a:fillRect/>
          </a:stretch>
        </p:blipFill>
        <p:spPr bwMode="auto">
          <a:xfrm>
            <a:off x="6804248" y="1922884"/>
            <a:ext cx="1510381" cy="2171317"/>
          </a:xfrm>
          <a:prstGeom prst="rect">
            <a:avLst/>
          </a:prstGeom>
        </p:spPr>
      </p:pic>
      <p:sp>
        <p:nvSpPr>
          <p:cNvPr id="8" name="Title 7">
            <a:extLst>
              <a:ext uri="{FF2B5EF4-FFF2-40B4-BE49-F238E27FC236}">
                <a16:creationId xmlns:a16="http://schemas.microsoft.com/office/drawing/2014/main" id="{9A4F8B66-257A-4B69-923C-A84C4EA342DE}"/>
              </a:ext>
            </a:extLst>
          </p:cNvPr>
          <p:cNvSpPr>
            <a:spLocks noGrp="1"/>
          </p:cNvSpPr>
          <p:nvPr>
            <p:ph type="title"/>
          </p:nvPr>
        </p:nvSpPr>
        <p:spPr>
          <a:xfrm>
            <a:off x="385192" y="354671"/>
            <a:ext cx="8229600" cy="533146"/>
          </a:xfrm>
        </p:spPr>
        <p:txBody>
          <a:bodyPr/>
          <a:lstStyle/>
          <a:p>
            <a:pPr>
              <a:lnSpc>
                <a:spcPct val="120000"/>
              </a:lnSpc>
            </a:pPr>
            <a:r>
              <a:rPr lang="vi-VN" dirty="0">
                <a:solidFill>
                  <a:schemeClr val="accent1"/>
                </a:solidFill>
                <a:latin typeface="Verdana" panose="020B0604030504040204" pitchFamily="34" charset="0"/>
                <a:ea typeface="Verdana" panose="020B0604030504040204" pitchFamily="34" charset="0"/>
              </a:rPr>
              <a:t>Báo cáo </a:t>
            </a:r>
            <a:r>
              <a:rPr lang="en-IN" dirty="0">
                <a:solidFill>
                  <a:schemeClr val="accent1"/>
                </a:solidFill>
                <a:latin typeface="Verdana" panose="020B0604030504040204" pitchFamily="34" charset="0"/>
                <a:ea typeface="Verdana" panose="020B0604030504040204" pitchFamily="34" charset="0"/>
              </a:rPr>
              <a:t>SGS</a:t>
            </a:r>
            <a:r>
              <a:rPr lang="zh-TW" altLang="en-US" dirty="0">
                <a:solidFill>
                  <a:schemeClr val="accent1"/>
                </a:solidFill>
                <a:latin typeface="Verdana" panose="020B0604030504040204" pitchFamily="34" charset="0"/>
              </a:rPr>
              <a:t> </a:t>
            </a:r>
            <a:r>
              <a:rPr lang="en-US" altLang="zh-TW" dirty="0" err="1">
                <a:solidFill>
                  <a:schemeClr val="accent1"/>
                </a:solidFill>
                <a:latin typeface="Verdana" panose="020B0604030504040204" pitchFamily="34" charset="0"/>
                <a:ea typeface="Verdana" panose="020B0604030504040204" pitchFamily="34" charset="0"/>
              </a:rPr>
              <a:t>về</a:t>
            </a:r>
            <a:r>
              <a:rPr lang="en-IN" dirty="0">
                <a:solidFill>
                  <a:schemeClr val="accent1"/>
                </a:solidFill>
                <a:latin typeface="Verdana" panose="020B0604030504040204" pitchFamily="34" charset="0"/>
                <a:ea typeface="Verdana" panose="020B0604030504040204" pitchFamily="34" charset="0"/>
              </a:rPr>
              <a:t> </a:t>
            </a:r>
            <a:r>
              <a:rPr lang="vi-VN" b="1" dirty="0">
                <a:solidFill>
                  <a:schemeClr val="accent6"/>
                </a:solidFill>
                <a:latin typeface="Verdana" panose="020B0604030504040204" pitchFamily="34" charset="0"/>
                <a:ea typeface="微軟正黑體" panose="020B0604030504040204" pitchFamily="34" charset="-120"/>
              </a:rPr>
              <a:t>An toàn thực phẩm</a:t>
            </a:r>
            <a:br>
              <a:rPr lang="vi-VN" b="1" dirty="0">
                <a:solidFill>
                  <a:schemeClr val="accent6"/>
                </a:solidFill>
                <a:latin typeface="Verdana" panose="020B0604030504040204" pitchFamily="34" charset="0"/>
                <a:ea typeface="微軟正黑體" panose="020B0604030504040204" pitchFamily="34" charset="-120"/>
              </a:rPr>
            </a:br>
            <a:r>
              <a:rPr lang="vi-VN" sz="1800" dirty="0">
                <a:ln w="0"/>
                <a:solidFill>
                  <a:schemeClr val="tx1">
                    <a:lumMod val="65000"/>
                    <a:lumOff val="35000"/>
                  </a:schemeClr>
                </a:solidFill>
                <a:effectLst>
                  <a:outerShdw blurRad="38100" dist="25400" dir="5400000" algn="ctr" rotWithShape="0">
                    <a:srgbClr val="6E747A">
                      <a:alpha val="43000"/>
                    </a:srgbClr>
                  </a:outerShdw>
                </a:effectLst>
                <a:latin typeface="Verdana" panose="020B0604030504040204" pitchFamily="34" charset="0"/>
                <a:ea typeface="微軟正黑體" panose="020B0604030504040204" pitchFamily="34" charset="-120"/>
              </a:rPr>
              <a:t>Không chứa các chất có hại cho sức khỏe</a:t>
            </a:r>
            <a:endParaRPr lang="en-IN" sz="18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1" name="Picture 8">
            <a:hlinkClick r:id="rId5" action="ppaction://hlinkfile"/>
            <a:extLst>
              <a:ext uri="{FF2B5EF4-FFF2-40B4-BE49-F238E27FC236}">
                <a16:creationId xmlns:a16="http://schemas.microsoft.com/office/drawing/2014/main" id="{933402DD-1B75-4F30-AF58-CF37C803D265}"/>
              </a:ext>
            </a:extLst>
          </p:cNvPr>
          <p:cNvPicPr>
            <a:picLocks noChangeAspect="1" noChangeArrowheads="1"/>
          </p:cNvPicPr>
          <p:nvPr/>
        </p:nvPicPr>
        <p:blipFill>
          <a:blip r:embed="rId6"/>
          <a:srcRect/>
          <a:stretch>
            <a:fillRect/>
          </a:stretch>
        </p:blipFill>
        <p:spPr bwMode="auto">
          <a:xfrm>
            <a:off x="2142634" y="1904765"/>
            <a:ext cx="1572368" cy="2164170"/>
          </a:xfrm>
          <a:prstGeom prst="rect">
            <a:avLst/>
          </a:prstGeom>
        </p:spPr>
      </p:pic>
      <p:pic>
        <p:nvPicPr>
          <p:cNvPr id="23" name="圖片 22">
            <a:extLst>
              <a:ext uri="{FF2B5EF4-FFF2-40B4-BE49-F238E27FC236}">
                <a16:creationId xmlns:a16="http://schemas.microsoft.com/office/drawing/2014/main" id="{6A9062C9-8C80-427A-8E32-D4B29CA01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73" y="1929792"/>
            <a:ext cx="1530699" cy="2139143"/>
          </a:xfrm>
          <a:prstGeom prst="rect">
            <a:avLst/>
          </a:prstGeom>
        </p:spPr>
      </p:pic>
      <p:grpSp>
        <p:nvGrpSpPr>
          <p:cNvPr id="26" name="群組 25">
            <a:extLst>
              <a:ext uri="{FF2B5EF4-FFF2-40B4-BE49-F238E27FC236}">
                <a16:creationId xmlns:a16="http://schemas.microsoft.com/office/drawing/2014/main" id="{BBD1754C-1499-4B41-8B97-0D52055C339C}"/>
              </a:ext>
            </a:extLst>
          </p:cNvPr>
          <p:cNvGrpSpPr/>
          <p:nvPr/>
        </p:nvGrpSpPr>
        <p:grpSpPr>
          <a:xfrm>
            <a:off x="581559" y="1369012"/>
            <a:ext cx="7776864" cy="2808312"/>
            <a:chOff x="2643491" y="2627397"/>
            <a:chExt cx="8917806" cy="3153962"/>
          </a:xfrm>
        </p:grpSpPr>
        <p:sp>
          <p:nvSpPr>
            <p:cNvPr id="27" name="矩形 26">
              <a:extLst>
                <a:ext uri="{FF2B5EF4-FFF2-40B4-BE49-F238E27FC236}">
                  <a16:creationId xmlns:a16="http://schemas.microsoft.com/office/drawing/2014/main" id="{15A5653C-A203-4DD3-92F6-B970B4298C4F}"/>
                </a:ext>
              </a:extLst>
            </p:cNvPr>
            <p:cNvSpPr/>
            <p:nvPr/>
          </p:nvSpPr>
          <p:spPr>
            <a:xfrm>
              <a:off x="2643491" y="2627397"/>
              <a:ext cx="1785600" cy="6204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Verdana" panose="020B0604030504040204" pitchFamily="34" charset="0"/>
                  <a:ea typeface="Verdana" panose="020B0604030504040204" pitchFamily="34" charset="0"/>
                </a:rPr>
                <a:t>Kim </a:t>
              </a:r>
              <a:r>
                <a:rPr lang="vi-VN" altLang="zh-CN" sz="1400" b="1" dirty="0">
                  <a:latin typeface="Verdana" panose="020B0604030504040204" pitchFamily="34" charset="0"/>
                  <a:ea typeface="Verdana" panose="020B0604030504040204" pitchFamily="34" charset="0"/>
                </a:rPr>
                <a:t>loại nặng</a:t>
              </a:r>
              <a:endParaRPr lang="zh-TW" altLang="en-US" sz="1400" b="1" dirty="0">
                <a:latin typeface="Verdana" panose="020B0604030504040204" pitchFamily="34" charset="0"/>
                <a:ea typeface="微軟正黑體" panose="020B0604030504040204" pitchFamily="34" charset="-120"/>
              </a:endParaRPr>
            </a:p>
          </p:txBody>
        </p:sp>
        <p:sp>
          <p:nvSpPr>
            <p:cNvPr id="28" name="矩形 27">
              <a:extLst>
                <a:ext uri="{FF2B5EF4-FFF2-40B4-BE49-F238E27FC236}">
                  <a16:creationId xmlns:a16="http://schemas.microsoft.com/office/drawing/2014/main" id="{6C84713E-A03A-41C1-AF36-473BC51FBF58}"/>
                </a:ext>
              </a:extLst>
            </p:cNvPr>
            <p:cNvSpPr/>
            <p:nvPr/>
          </p:nvSpPr>
          <p:spPr>
            <a:xfrm>
              <a:off x="4426894" y="2627397"/>
              <a:ext cx="1785600" cy="620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1400" b="1" dirty="0">
                  <a:latin typeface="Verdana" panose="020B0604030504040204" pitchFamily="34" charset="0"/>
                  <a:ea typeface="Verdana" panose="020B0604030504040204" pitchFamily="34" charset="0"/>
                </a:rPr>
                <a:t>Chất hóa dẻo</a:t>
              </a:r>
              <a:endParaRPr lang="zh-TW" altLang="en-US" sz="1400" b="1" dirty="0">
                <a:latin typeface="Verdana" panose="020B0604030504040204" pitchFamily="34" charset="0"/>
                <a:ea typeface="微軟正黑體" panose="020B0604030504040204" pitchFamily="34" charset="-120"/>
              </a:endParaRPr>
            </a:p>
          </p:txBody>
        </p:sp>
        <p:sp>
          <p:nvSpPr>
            <p:cNvPr id="29" name="矩形 28">
              <a:extLst>
                <a:ext uri="{FF2B5EF4-FFF2-40B4-BE49-F238E27FC236}">
                  <a16:creationId xmlns:a16="http://schemas.microsoft.com/office/drawing/2014/main" id="{51CF7F0D-32F3-4599-95C5-23A1517AB54C}"/>
                </a:ext>
              </a:extLst>
            </p:cNvPr>
            <p:cNvSpPr/>
            <p:nvPr/>
          </p:nvSpPr>
          <p:spPr>
            <a:xfrm>
              <a:off x="6208758" y="2627397"/>
              <a:ext cx="1785600" cy="62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1400" b="1" dirty="0">
                  <a:latin typeface="Verdana" panose="020B0604030504040204" pitchFamily="34" charset="0"/>
                  <a:ea typeface="Verdana" panose="020B0604030504040204" pitchFamily="34" charset="0"/>
                </a:rPr>
                <a:t>Dư lượng thuốc trừ sâu</a:t>
              </a:r>
              <a:endParaRPr lang="zh-TW" altLang="en-US" sz="1400" b="1" dirty="0">
                <a:latin typeface="Verdana" panose="020B0604030504040204" pitchFamily="34" charset="0"/>
                <a:ea typeface="微軟正黑體" panose="020B0604030504040204" pitchFamily="34" charset="-120"/>
              </a:endParaRPr>
            </a:p>
          </p:txBody>
        </p:sp>
        <p:sp>
          <p:nvSpPr>
            <p:cNvPr id="30" name="矩形 29">
              <a:extLst>
                <a:ext uri="{FF2B5EF4-FFF2-40B4-BE49-F238E27FC236}">
                  <a16:creationId xmlns:a16="http://schemas.microsoft.com/office/drawing/2014/main" id="{9BF17B00-FC57-4471-BC8A-626BBB432FE1}"/>
                </a:ext>
              </a:extLst>
            </p:cNvPr>
            <p:cNvSpPr/>
            <p:nvPr/>
          </p:nvSpPr>
          <p:spPr>
            <a:xfrm>
              <a:off x="7991639" y="2627397"/>
              <a:ext cx="1785600" cy="620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1400" b="1" dirty="0">
                  <a:latin typeface="Verdana" panose="020B0604030504040204" pitchFamily="34" charset="0"/>
                  <a:ea typeface="Verdana" panose="020B0604030504040204" pitchFamily="34" charset="0"/>
                </a:rPr>
                <a:t>Hàm lượng thành phần</a:t>
              </a:r>
              <a:endParaRPr lang="zh-TW" altLang="en-US" sz="1400" b="1" dirty="0">
                <a:latin typeface="Verdana" panose="020B0604030504040204" pitchFamily="34" charset="0"/>
                <a:ea typeface="微軟正黑體" panose="020B0604030504040204" pitchFamily="34" charset="-120"/>
              </a:endParaRPr>
            </a:p>
          </p:txBody>
        </p:sp>
        <p:sp>
          <p:nvSpPr>
            <p:cNvPr id="31" name="矩形 30">
              <a:extLst>
                <a:ext uri="{FF2B5EF4-FFF2-40B4-BE49-F238E27FC236}">
                  <a16:creationId xmlns:a16="http://schemas.microsoft.com/office/drawing/2014/main" id="{14A93F0F-4958-4DD3-A0D8-96748A361BD9}"/>
                </a:ext>
              </a:extLst>
            </p:cNvPr>
            <p:cNvSpPr/>
            <p:nvPr/>
          </p:nvSpPr>
          <p:spPr>
            <a:xfrm>
              <a:off x="9775697" y="2627397"/>
              <a:ext cx="1785600" cy="6204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1400" b="1" dirty="0">
                  <a:latin typeface="Verdana" panose="020B0604030504040204" pitchFamily="34" charset="0"/>
                  <a:ea typeface="Verdana" panose="020B0604030504040204" pitchFamily="34" charset="0"/>
                </a:rPr>
                <a:t>Thành phần thuốc Tây</a:t>
              </a:r>
              <a:endParaRPr lang="zh-TW" altLang="en-US" sz="1400" b="1" dirty="0">
                <a:latin typeface="Verdana" panose="020B0604030504040204" pitchFamily="34" charset="0"/>
                <a:ea typeface="微軟正黑體" panose="020B0604030504040204" pitchFamily="34" charset="-120"/>
              </a:endParaRPr>
            </a:p>
          </p:txBody>
        </p:sp>
        <p:pic>
          <p:nvPicPr>
            <p:cNvPr id="32" name="圖片 31">
              <a:extLst>
                <a:ext uri="{FF2B5EF4-FFF2-40B4-BE49-F238E27FC236}">
                  <a16:creationId xmlns:a16="http://schemas.microsoft.com/office/drawing/2014/main" id="{E1AF41F4-8A9D-4DD9-B8CD-726441FEDD40}"/>
                </a:ext>
              </a:extLst>
            </p:cNvPr>
            <p:cNvPicPr>
              <a:picLocks noChangeAspect="1"/>
            </p:cNvPicPr>
            <p:nvPr/>
          </p:nvPicPr>
          <p:blipFill>
            <a:blip r:embed="rId8"/>
            <a:stretch>
              <a:fillRect/>
            </a:stretch>
          </p:blipFill>
          <p:spPr>
            <a:xfrm>
              <a:off x="7997450" y="3244840"/>
              <a:ext cx="1776053" cy="2430234"/>
            </a:xfrm>
            <a:prstGeom prst="rect">
              <a:avLst/>
            </a:prstGeom>
          </p:spPr>
        </p:pic>
        <p:sp>
          <p:nvSpPr>
            <p:cNvPr id="33" name="矩形 32">
              <a:extLst>
                <a:ext uri="{FF2B5EF4-FFF2-40B4-BE49-F238E27FC236}">
                  <a16:creationId xmlns:a16="http://schemas.microsoft.com/office/drawing/2014/main" id="{1C827488-85D5-43B6-BB0C-7D20C66766B7}"/>
                </a:ext>
              </a:extLst>
            </p:cNvPr>
            <p:cNvSpPr/>
            <p:nvPr/>
          </p:nvSpPr>
          <p:spPr>
            <a:xfrm>
              <a:off x="2667639" y="5665272"/>
              <a:ext cx="1785600" cy="1160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1350" dirty="0">
                <a:latin typeface="微軟正黑體" panose="020B0604030504040204" pitchFamily="34" charset="-120"/>
                <a:ea typeface="微軟正黑體" panose="020B0604030504040204" pitchFamily="34" charset="-120"/>
              </a:endParaRPr>
            </a:p>
          </p:txBody>
        </p:sp>
        <p:sp>
          <p:nvSpPr>
            <p:cNvPr id="34" name="矩形 33">
              <a:extLst>
                <a:ext uri="{FF2B5EF4-FFF2-40B4-BE49-F238E27FC236}">
                  <a16:creationId xmlns:a16="http://schemas.microsoft.com/office/drawing/2014/main" id="{6654D25B-082B-4AC6-A7CA-F860A08A5795}"/>
                </a:ext>
              </a:extLst>
            </p:cNvPr>
            <p:cNvSpPr/>
            <p:nvPr/>
          </p:nvSpPr>
          <p:spPr>
            <a:xfrm>
              <a:off x="4451041" y="5665272"/>
              <a:ext cx="1785600" cy="116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1350" dirty="0">
                <a:latin typeface="微軟正黑體" panose="020B0604030504040204" pitchFamily="34" charset="-120"/>
                <a:ea typeface="微軟正黑體" panose="020B0604030504040204" pitchFamily="34" charset="-120"/>
              </a:endParaRPr>
            </a:p>
          </p:txBody>
        </p:sp>
        <p:sp>
          <p:nvSpPr>
            <p:cNvPr id="35" name="矩形 34">
              <a:extLst>
                <a:ext uri="{FF2B5EF4-FFF2-40B4-BE49-F238E27FC236}">
                  <a16:creationId xmlns:a16="http://schemas.microsoft.com/office/drawing/2014/main" id="{A2B8E169-4EF5-4279-88C2-91787AAF0E63}"/>
                </a:ext>
              </a:extLst>
            </p:cNvPr>
            <p:cNvSpPr/>
            <p:nvPr/>
          </p:nvSpPr>
          <p:spPr>
            <a:xfrm>
              <a:off x="6208758" y="5665272"/>
              <a:ext cx="1785600" cy="1160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1350" dirty="0">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275E004D-F102-4E20-B7CF-173605733CCD}"/>
                </a:ext>
              </a:extLst>
            </p:cNvPr>
            <p:cNvSpPr/>
            <p:nvPr/>
          </p:nvSpPr>
          <p:spPr>
            <a:xfrm>
              <a:off x="7987903" y="5665272"/>
              <a:ext cx="1813486" cy="116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1350" dirty="0">
                <a:latin typeface="微軟正黑體" panose="020B0604030504040204" pitchFamily="34" charset="-120"/>
                <a:ea typeface="微軟正黑體" panose="020B0604030504040204" pitchFamily="34" charset="-120"/>
              </a:endParaRPr>
            </a:p>
          </p:txBody>
        </p:sp>
        <p:sp>
          <p:nvSpPr>
            <p:cNvPr id="37" name="矩形 36">
              <a:extLst>
                <a:ext uri="{FF2B5EF4-FFF2-40B4-BE49-F238E27FC236}">
                  <a16:creationId xmlns:a16="http://schemas.microsoft.com/office/drawing/2014/main" id="{CC43545B-6470-49C0-BD05-1A4B1A1D9E7A}"/>
                </a:ext>
              </a:extLst>
            </p:cNvPr>
            <p:cNvSpPr/>
            <p:nvPr/>
          </p:nvSpPr>
          <p:spPr>
            <a:xfrm>
              <a:off x="9775697" y="5665272"/>
              <a:ext cx="1785600" cy="116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1350" dirty="0">
                <a:latin typeface="微軟正黑體" panose="020B0604030504040204" pitchFamily="34" charset="-120"/>
                <a:ea typeface="微軟正黑體" panose="020B0604030504040204" pitchFamily="34" charset="-120"/>
              </a:endParaRPr>
            </a:p>
          </p:txBody>
        </p:sp>
      </p:grpSp>
      <p:pic>
        <p:nvPicPr>
          <p:cNvPr id="4" name="圖形 3" descr="放大鏡 以實心填滿">
            <a:extLst>
              <a:ext uri="{FF2B5EF4-FFF2-40B4-BE49-F238E27FC236}">
                <a16:creationId xmlns:a16="http://schemas.microsoft.com/office/drawing/2014/main" id="{1F3C27D4-17E6-4788-AA6D-858A2908A3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0192" y="2298829"/>
            <a:ext cx="2892836" cy="2892836"/>
          </a:xfrm>
          <a:prstGeom prst="rect">
            <a:avLst/>
          </a:prstGeom>
        </p:spPr>
      </p:pic>
      <p:pic>
        <p:nvPicPr>
          <p:cNvPr id="19" name="圖片 18">
            <a:extLst>
              <a:ext uri="{FF2B5EF4-FFF2-40B4-BE49-F238E27FC236}">
                <a16:creationId xmlns:a16="http://schemas.microsoft.com/office/drawing/2014/main" id="{539FEE17-FCF2-40D7-A99A-CB3D2E45F907}"/>
              </a:ext>
            </a:extLst>
          </p:cNvPr>
          <p:cNvPicPr>
            <a:picLocks noChangeAspect="1"/>
          </p:cNvPicPr>
          <p:nvPr/>
        </p:nvPicPr>
        <p:blipFill rotWithShape="1">
          <a:blip r:embed="rId11">
            <a:extLst>
              <a:ext uri="{28A0092B-C50C-407E-A947-70E740481C1C}">
                <a14:useLocalDpi xmlns:a14="http://schemas.microsoft.com/office/drawing/2010/main" val="0"/>
              </a:ext>
            </a:extLst>
          </a:blip>
          <a:srcRect l="2997" t="1945" r="3859" b="2248"/>
          <a:stretch/>
        </p:blipFill>
        <p:spPr>
          <a:xfrm>
            <a:off x="3705674" y="1918517"/>
            <a:ext cx="1536534" cy="2150418"/>
          </a:xfrm>
          <a:prstGeom prst="rect">
            <a:avLst/>
          </a:prstGeom>
        </p:spPr>
      </p:pic>
      <p:pic>
        <p:nvPicPr>
          <p:cNvPr id="20" name="Picture 19">
            <a:extLst>
              <a:ext uri="{FF2B5EF4-FFF2-40B4-BE49-F238E27FC236}">
                <a16:creationId xmlns:a16="http://schemas.microsoft.com/office/drawing/2014/main" id="{D9B38721-5861-4ADF-A77D-12EE97CFF0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30138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89031" y="966599"/>
            <a:ext cx="2222812" cy="2923236"/>
            <a:chOff x="1078816" y="964066"/>
            <a:chExt cx="2222812" cy="2923236"/>
          </a:xfrm>
        </p:grpSpPr>
        <p:sp>
          <p:nvSpPr>
            <p:cNvPr id="21" name="Freeform 7"/>
            <p:cNvSpPr>
              <a:spLocks/>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Oval 14"/>
            <p:cNvSpPr>
              <a:spLocks noChangeArrowheads="1"/>
            </p:cNvSpPr>
            <p:nvPr/>
          </p:nvSpPr>
          <p:spPr bwMode="auto">
            <a:xfrm>
              <a:off x="1532470" y="1755408"/>
              <a:ext cx="85350" cy="85350"/>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Oval 15"/>
            <p:cNvSpPr>
              <a:spLocks noChangeArrowheads="1"/>
            </p:cNvSpPr>
            <p:nvPr/>
          </p:nvSpPr>
          <p:spPr bwMode="auto">
            <a:xfrm>
              <a:off x="2068691" y="1905698"/>
              <a:ext cx="87205" cy="88133"/>
            </a:xfrm>
            <a:prstGeom prst="ellipse">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Oval 19"/>
            <p:cNvSpPr>
              <a:spLocks noChangeArrowheads="1"/>
            </p:cNvSpPr>
            <p:nvPr/>
          </p:nvSpPr>
          <p:spPr bwMode="auto">
            <a:xfrm>
              <a:off x="2276500" y="1307321"/>
              <a:ext cx="312641" cy="312641"/>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5"/>
            <p:cNvSpPr>
              <a:spLocks/>
            </p:cNvSpPr>
            <p:nvPr/>
          </p:nvSpPr>
          <p:spPr bwMode="auto">
            <a:xfrm>
              <a:off x="2840364" y="3083913"/>
              <a:ext cx="42016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6"/>
            <p:cNvSpPr>
              <a:spLocks/>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7"/>
            <p:cNvSpPr>
              <a:spLocks/>
            </p:cNvSpPr>
            <p:nvPr/>
          </p:nvSpPr>
          <p:spPr bwMode="auto">
            <a:xfrm>
              <a:off x="1406301" y="2974428"/>
              <a:ext cx="1229226" cy="912874"/>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8"/>
            <p:cNvSpPr>
              <a:spLocks/>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6" name="TextBox 45">
            <a:extLst>
              <a:ext uri="{FF2B5EF4-FFF2-40B4-BE49-F238E27FC236}">
                <a16:creationId xmlns:a16="http://schemas.microsoft.com/office/drawing/2014/main" id="{DFFDF01B-2545-4FDC-8CFF-6890FB28E77C}"/>
              </a:ext>
            </a:extLst>
          </p:cNvPr>
          <p:cNvSpPr txBox="1"/>
          <p:nvPr/>
        </p:nvSpPr>
        <p:spPr>
          <a:xfrm>
            <a:off x="3460907" y="1926322"/>
            <a:ext cx="5009196" cy="1691873"/>
          </a:xfrm>
          <a:prstGeom prst="rect">
            <a:avLst/>
          </a:prstGeom>
          <a:noFill/>
        </p:spPr>
        <p:txBody>
          <a:bodyPr wrap="square">
            <a:spAutoFit/>
          </a:bodyPr>
          <a:lstStyle/>
          <a:p>
            <a:pPr>
              <a:lnSpc>
                <a:spcPct val="120000"/>
              </a:lnSpc>
            </a:pPr>
            <a:r>
              <a:rPr lang="vi-VN" sz="300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Quy trình nghiêm ngặt</a:t>
            </a:r>
          </a:p>
          <a:p>
            <a:pPr>
              <a:lnSpc>
                <a:spcPct val="120000"/>
              </a:lnSpc>
            </a:pPr>
            <a:r>
              <a:rPr lang="vi-VN" sz="300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Chất lượng đảm bảo</a:t>
            </a:r>
          </a:p>
          <a:p>
            <a:pPr>
              <a:lnSpc>
                <a:spcPct val="120000"/>
              </a:lnSpc>
            </a:pPr>
            <a:r>
              <a:rPr lang="vi-VN" sz="300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Khách hàng yên tâm  </a:t>
            </a:r>
            <a:endParaRPr lang="en-US" sz="3000" dirty="0">
              <a:ln w="0"/>
              <a:solidFill>
                <a:schemeClr val="accent1"/>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pic>
        <p:nvPicPr>
          <p:cNvPr id="47" name="Picture 46">
            <a:extLst>
              <a:ext uri="{FF2B5EF4-FFF2-40B4-BE49-F238E27FC236}">
                <a16:creationId xmlns:a16="http://schemas.microsoft.com/office/drawing/2014/main" id="{5D172C9D-D35B-41C9-9286-E24BAF64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1" y="14101"/>
            <a:ext cx="939181" cy="765630"/>
          </a:xfrm>
          <a:prstGeom prst="rect">
            <a:avLst/>
          </a:prstGeom>
        </p:spPr>
      </p:pic>
    </p:spTree>
    <p:extLst>
      <p:ext uri="{BB962C8B-B14F-4D97-AF65-F5344CB8AC3E}">
        <p14:creationId xmlns:p14="http://schemas.microsoft.com/office/powerpoint/2010/main" val="3593028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306DCC-FE8C-40B3-A3D0-452615AB0CA3}"/>
              </a:ext>
            </a:extLst>
          </p:cNvPr>
          <p:cNvSpPr txBox="1"/>
          <p:nvPr/>
        </p:nvSpPr>
        <p:spPr>
          <a:xfrm>
            <a:off x="1383540" y="119494"/>
            <a:ext cx="6405966" cy="86241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Aft>
                <a:spcPts val="600"/>
              </a:spcAft>
            </a:pPr>
            <a:r>
              <a:rPr lang="vi-VN" sz="4874" b="1" dirty="0">
                <a:ln/>
                <a:solidFill>
                  <a:schemeClr val="accent4"/>
                </a:solidFill>
                <a:latin typeface="UVN Mau Tim 2" panose="00000400000000000000" pitchFamily="2" charset="0"/>
                <a:ea typeface="DengXian" panose="02010600030101010101" pitchFamily="2" charset="-122"/>
                <a:cs typeface="Times New Roman" panose="02020603050405020304" pitchFamily="18" charset="0"/>
              </a:rPr>
              <a:t>Enzyme là gì?</a:t>
            </a:r>
            <a:endParaRPr lang="vi-VN" sz="4874" b="1" dirty="0">
              <a:ln/>
              <a:solidFill>
                <a:schemeClr val="accent4"/>
              </a:solidFill>
              <a:latin typeface="Arial" panose="020B0604020202020204" pitchFamily="34" charset="0"/>
              <a:ea typeface="DengXia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694514D4-A733-4964-A527-4A254A529EF8}"/>
              </a:ext>
            </a:extLst>
          </p:cNvPr>
          <p:cNvSpPr/>
          <p:nvPr/>
        </p:nvSpPr>
        <p:spPr>
          <a:xfrm>
            <a:off x="3769031" y="2490998"/>
            <a:ext cx="1639179" cy="1112721"/>
          </a:xfrm>
          <a:prstGeom prst="ellipse">
            <a:avLst/>
          </a:prstGeom>
          <a:solidFill>
            <a:srgbClr val="FFC000"/>
          </a:solidFill>
          <a:ln w="19050">
            <a:solidFill>
              <a:srgbClr val="E0862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500" dirty="0">
                <a:solidFill>
                  <a:srgbClr val="6A4906"/>
                </a:solidFill>
                <a:latin typeface="Verdana" panose="020B0604030504040204" pitchFamily="34" charset="0"/>
                <a:ea typeface="Verdana" panose="020B0604030504040204" pitchFamily="34" charset="0"/>
                <a:cs typeface="Times New Roman" panose="02020603050405020304" pitchFamily="18" charset="0"/>
              </a:rPr>
              <a:t>Chức năng của Enzyme</a:t>
            </a:r>
          </a:p>
        </p:txBody>
      </p:sp>
      <p:sp>
        <p:nvSpPr>
          <p:cNvPr id="9" name="Oval 8">
            <a:extLst>
              <a:ext uri="{FF2B5EF4-FFF2-40B4-BE49-F238E27FC236}">
                <a16:creationId xmlns:a16="http://schemas.microsoft.com/office/drawing/2014/main" id="{06D83E73-65C8-4F43-9746-AA0388057E3E}"/>
              </a:ext>
            </a:extLst>
          </p:cNvPr>
          <p:cNvSpPr/>
          <p:nvPr/>
        </p:nvSpPr>
        <p:spPr>
          <a:xfrm>
            <a:off x="2640467" y="1290418"/>
            <a:ext cx="1535826" cy="952806"/>
          </a:xfrm>
          <a:prstGeom prst="ellipse">
            <a:avLst/>
          </a:prstGeom>
          <a:solidFill>
            <a:srgbClr val="F03A1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Phân giải</a:t>
            </a:r>
          </a:p>
        </p:txBody>
      </p:sp>
      <p:sp>
        <p:nvSpPr>
          <p:cNvPr id="10" name="Oval 9">
            <a:extLst>
              <a:ext uri="{FF2B5EF4-FFF2-40B4-BE49-F238E27FC236}">
                <a16:creationId xmlns:a16="http://schemas.microsoft.com/office/drawing/2014/main" id="{27C3EC79-E82A-435C-B0DD-96EB0E2471C6}"/>
              </a:ext>
            </a:extLst>
          </p:cNvPr>
          <p:cNvSpPr/>
          <p:nvPr/>
        </p:nvSpPr>
        <p:spPr>
          <a:xfrm>
            <a:off x="1534964" y="2573595"/>
            <a:ext cx="1535826" cy="952806"/>
          </a:xfrm>
          <a:prstGeom prst="ellipse">
            <a:avLst/>
          </a:prstGeom>
          <a:solidFill>
            <a:srgbClr val="CBD00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Tiêu viêm</a:t>
            </a:r>
          </a:p>
        </p:txBody>
      </p:sp>
      <p:sp>
        <p:nvSpPr>
          <p:cNvPr id="11" name="Oval 10">
            <a:extLst>
              <a:ext uri="{FF2B5EF4-FFF2-40B4-BE49-F238E27FC236}">
                <a16:creationId xmlns:a16="http://schemas.microsoft.com/office/drawing/2014/main" id="{E6445583-B126-4541-A3A7-B9306D99DC16}"/>
              </a:ext>
            </a:extLst>
          </p:cNvPr>
          <p:cNvSpPr/>
          <p:nvPr/>
        </p:nvSpPr>
        <p:spPr>
          <a:xfrm>
            <a:off x="2602400" y="3856772"/>
            <a:ext cx="1535826" cy="952806"/>
          </a:xfrm>
          <a:prstGeom prst="ellipse">
            <a:avLst/>
          </a:prstGeom>
          <a:solidFill>
            <a:srgbClr val="6BCC2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Kháng khuẩn</a:t>
            </a:r>
          </a:p>
        </p:txBody>
      </p:sp>
      <p:sp>
        <p:nvSpPr>
          <p:cNvPr id="12" name="Oval 11">
            <a:extLst>
              <a:ext uri="{FF2B5EF4-FFF2-40B4-BE49-F238E27FC236}">
                <a16:creationId xmlns:a16="http://schemas.microsoft.com/office/drawing/2014/main" id="{904E3C53-6AC2-461E-BAC7-4E850EAC50EE}"/>
              </a:ext>
            </a:extLst>
          </p:cNvPr>
          <p:cNvSpPr/>
          <p:nvPr/>
        </p:nvSpPr>
        <p:spPr>
          <a:xfrm>
            <a:off x="5018241" y="3856772"/>
            <a:ext cx="1535826" cy="952806"/>
          </a:xfrm>
          <a:prstGeom prst="ellipse">
            <a:avLst/>
          </a:prstGeom>
          <a:solidFill>
            <a:srgbClr val="1AB8B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Thanh lọc máu</a:t>
            </a:r>
          </a:p>
        </p:txBody>
      </p:sp>
      <p:sp>
        <p:nvSpPr>
          <p:cNvPr id="13" name="Oval 12">
            <a:extLst>
              <a:ext uri="{FF2B5EF4-FFF2-40B4-BE49-F238E27FC236}">
                <a16:creationId xmlns:a16="http://schemas.microsoft.com/office/drawing/2014/main" id="{42F0F22E-0AFE-4E8B-B29B-E2A01ED62606}"/>
              </a:ext>
            </a:extLst>
          </p:cNvPr>
          <p:cNvSpPr/>
          <p:nvPr/>
        </p:nvSpPr>
        <p:spPr>
          <a:xfrm>
            <a:off x="6102636" y="2570956"/>
            <a:ext cx="1535826" cy="952806"/>
          </a:xfrm>
          <a:prstGeom prst="ellipse">
            <a:avLst/>
          </a:prstGeom>
          <a:solidFill>
            <a:srgbClr val="544ED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Kích thích sản sinh tế bào</a:t>
            </a:r>
          </a:p>
        </p:txBody>
      </p:sp>
      <p:sp>
        <p:nvSpPr>
          <p:cNvPr id="14" name="Oval 13">
            <a:extLst>
              <a:ext uri="{FF2B5EF4-FFF2-40B4-BE49-F238E27FC236}">
                <a16:creationId xmlns:a16="http://schemas.microsoft.com/office/drawing/2014/main" id="{D56CD204-B9F9-4B89-95F6-6F29DFAA3D21}"/>
              </a:ext>
            </a:extLst>
          </p:cNvPr>
          <p:cNvSpPr/>
          <p:nvPr/>
        </p:nvSpPr>
        <p:spPr>
          <a:xfrm>
            <a:off x="5018857" y="1285417"/>
            <a:ext cx="1535210" cy="952528"/>
          </a:xfrm>
          <a:prstGeom prst="ellipse">
            <a:avLst/>
          </a:prstGeom>
          <a:solidFill>
            <a:srgbClr val="8C3FC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Bảo vệ môi trường trong cơ thể</a:t>
            </a:r>
          </a:p>
        </p:txBody>
      </p:sp>
      <p:cxnSp>
        <p:nvCxnSpPr>
          <p:cNvPr id="16" name="Straight Arrow Connector 15">
            <a:extLst>
              <a:ext uri="{FF2B5EF4-FFF2-40B4-BE49-F238E27FC236}">
                <a16:creationId xmlns:a16="http://schemas.microsoft.com/office/drawing/2014/main" id="{187EF199-E361-4000-9A7C-E6C4FDB6A941}"/>
              </a:ext>
            </a:extLst>
          </p:cNvPr>
          <p:cNvCxnSpPr>
            <a:cxnSpLocks/>
            <a:stCxn id="8" idx="1"/>
            <a:endCxn id="9" idx="4"/>
          </p:cNvCxnSpPr>
          <p:nvPr/>
        </p:nvCxnSpPr>
        <p:spPr>
          <a:xfrm flipH="1" flipV="1">
            <a:off x="3408380" y="2243225"/>
            <a:ext cx="600703" cy="4107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061BF6-7EAA-47D4-A9B8-308F7CD28323}"/>
              </a:ext>
            </a:extLst>
          </p:cNvPr>
          <p:cNvCxnSpPr>
            <a:cxnSpLocks/>
            <a:stCxn id="8" idx="7"/>
            <a:endCxn id="14" idx="4"/>
          </p:cNvCxnSpPr>
          <p:nvPr/>
        </p:nvCxnSpPr>
        <p:spPr>
          <a:xfrm flipV="1">
            <a:off x="5168158" y="2237946"/>
            <a:ext cx="618304" cy="4160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AD747B-1E95-4F06-95AE-02C3B6E14A94}"/>
              </a:ext>
            </a:extLst>
          </p:cNvPr>
          <p:cNvCxnSpPr>
            <a:cxnSpLocks/>
            <a:stCxn id="8" idx="6"/>
            <a:endCxn id="13" idx="2"/>
          </p:cNvCxnSpPr>
          <p:nvPr/>
        </p:nvCxnSpPr>
        <p:spPr>
          <a:xfrm>
            <a:off x="5408210" y="3047359"/>
            <a:ext cx="69442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F2F4B0-1EE7-47EA-AA11-98B1A738BC0C}"/>
              </a:ext>
            </a:extLst>
          </p:cNvPr>
          <p:cNvCxnSpPr>
            <a:stCxn id="8" idx="5"/>
            <a:endCxn id="12" idx="0"/>
          </p:cNvCxnSpPr>
          <p:nvPr/>
        </p:nvCxnSpPr>
        <p:spPr>
          <a:xfrm>
            <a:off x="5168159" y="3440766"/>
            <a:ext cx="617996" cy="416007"/>
          </a:xfrm>
          <a:prstGeom prst="straightConnector1">
            <a:avLst/>
          </a:prstGeom>
          <a:ln w="28575">
            <a:solidFill>
              <a:srgbClr val="21A36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3221594-3BA0-4347-B92D-A5CA16FA9B0B}"/>
              </a:ext>
            </a:extLst>
          </p:cNvPr>
          <p:cNvCxnSpPr>
            <a:stCxn id="8" idx="2"/>
            <a:endCxn id="10" idx="6"/>
          </p:cNvCxnSpPr>
          <p:nvPr/>
        </p:nvCxnSpPr>
        <p:spPr>
          <a:xfrm flipH="1">
            <a:off x="3070790" y="3047359"/>
            <a:ext cx="698241" cy="2639"/>
          </a:xfrm>
          <a:prstGeom prst="straightConnector1">
            <a:avLst/>
          </a:prstGeom>
          <a:ln w="28575">
            <a:solidFill>
              <a:srgbClr val="BAD12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FCC4177-AC0C-492C-9C55-751E25F82B20}"/>
              </a:ext>
            </a:extLst>
          </p:cNvPr>
          <p:cNvCxnSpPr>
            <a:stCxn id="8" idx="3"/>
            <a:endCxn id="11" idx="0"/>
          </p:cNvCxnSpPr>
          <p:nvPr/>
        </p:nvCxnSpPr>
        <p:spPr>
          <a:xfrm flipH="1">
            <a:off x="3370313" y="3440766"/>
            <a:ext cx="638770" cy="41600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22018A6-8670-4D5E-8516-7524D8FF6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0" y="0"/>
            <a:ext cx="939181" cy="765630"/>
          </a:xfrm>
          <a:prstGeom prst="rect">
            <a:avLst/>
          </a:prstGeom>
        </p:spPr>
      </p:pic>
    </p:spTree>
    <p:extLst>
      <p:ext uri="{BB962C8B-B14F-4D97-AF65-F5344CB8AC3E}">
        <p14:creationId xmlns:p14="http://schemas.microsoft.com/office/powerpoint/2010/main" val="2921701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BD0CBFD-33B8-4F9A-B868-126136181A8B}"/>
              </a:ext>
            </a:extLst>
          </p:cNvPr>
          <p:cNvSpPr/>
          <p:nvPr/>
        </p:nvSpPr>
        <p:spPr>
          <a:xfrm>
            <a:off x="827584" y="1909753"/>
            <a:ext cx="1802613" cy="10269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dirty="0">
                <a:ln w="0"/>
                <a:solidFill>
                  <a:srgbClr val="CC0000"/>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Enzyme</a:t>
            </a:r>
          </a:p>
        </p:txBody>
      </p:sp>
      <p:sp>
        <p:nvSpPr>
          <p:cNvPr id="3" name="Rectangle: Rounded Corners 2">
            <a:extLst>
              <a:ext uri="{FF2B5EF4-FFF2-40B4-BE49-F238E27FC236}">
                <a16:creationId xmlns:a16="http://schemas.microsoft.com/office/drawing/2014/main" id="{078A9FA7-4668-4D32-9B7B-6B84854A471F}"/>
              </a:ext>
            </a:extLst>
          </p:cNvPr>
          <p:cNvSpPr/>
          <p:nvPr/>
        </p:nvSpPr>
        <p:spPr>
          <a:xfrm>
            <a:off x="2630197" y="1143343"/>
            <a:ext cx="1223469" cy="618701"/>
          </a:xfrm>
          <a:prstGeom prst="roundRect">
            <a:avLst/>
          </a:pr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640000"/>
                </a:solidFill>
                <a:latin typeface="Verdana" panose="020B0604030504040204" pitchFamily="34" charset="0"/>
                <a:ea typeface="Verdana" panose="020B0604030504040204" pitchFamily="34" charset="0"/>
              </a:rPr>
              <a:t>Bên ngoài cơ thể</a:t>
            </a:r>
          </a:p>
        </p:txBody>
      </p:sp>
      <p:sp>
        <p:nvSpPr>
          <p:cNvPr id="11" name="Rectangle: Rounded Corners 10">
            <a:extLst>
              <a:ext uri="{FF2B5EF4-FFF2-40B4-BE49-F238E27FC236}">
                <a16:creationId xmlns:a16="http://schemas.microsoft.com/office/drawing/2014/main" id="{A4E08BEE-98FF-4BC5-9CE2-F1F798C2EEC1}"/>
              </a:ext>
            </a:extLst>
          </p:cNvPr>
          <p:cNvSpPr/>
          <p:nvPr/>
        </p:nvSpPr>
        <p:spPr>
          <a:xfrm>
            <a:off x="2588392" y="3084450"/>
            <a:ext cx="1223469" cy="618701"/>
          </a:xfrm>
          <a:prstGeom prst="roundRect">
            <a:avLst/>
          </a:pr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640000"/>
                </a:solidFill>
                <a:latin typeface="Verdana" panose="020B0604030504040204" pitchFamily="34" charset="0"/>
                <a:ea typeface="Verdana" panose="020B0604030504040204" pitchFamily="34" charset="0"/>
                <a:cs typeface="Times New Roman" panose="02020603050405020304" pitchFamily="18" charset="0"/>
              </a:rPr>
              <a:t>Bên trong cơ thể </a:t>
            </a:r>
          </a:p>
        </p:txBody>
      </p:sp>
      <p:sp>
        <p:nvSpPr>
          <p:cNvPr id="6" name="Rectangle: Rounded Corners 5">
            <a:extLst>
              <a:ext uri="{FF2B5EF4-FFF2-40B4-BE49-F238E27FC236}">
                <a16:creationId xmlns:a16="http://schemas.microsoft.com/office/drawing/2014/main" id="{4E28A48F-04CB-4112-8810-313084F943E5}"/>
              </a:ext>
            </a:extLst>
          </p:cNvPr>
          <p:cNvSpPr/>
          <p:nvPr/>
        </p:nvSpPr>
        <p:spPr>
          <a:xfrm>
            <a:off x="4105189" y="3087934"/>
            <a:ext cx="1755775" cy="618701"/>
          </a:xfrm>
          <a:prstGeom prst="round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Enzyme do cơ thể tự sản sinh</a:t>
            </a:r>
          </a:p>
        </p:txBody>
      </p:sp>
      <p:sp>
        <p:nvSpPr>
          <p:cNvPr id="7" name="Rectangle 6">
            <a:extLst>
              <a:ext uri="{FF2B5EF4-FFF2-40B4-BE49-F238E27FC236}">
                <a16:creationId xmlns:a16="http://schemas.microsoft.com/office/drawing/2014/main" id="{FE3B4943-6001-469C-875D-DFACBA0CBEB1}"/>
              </a:ext>
            </a:extLst>
          </p:cNvPr>
          <p:cNvSpPr/>
          <p:nvPr/>
        </p:nvSpPr>
        <p:spPr>
          <a:xfrm>
            <a:off x="4426384" y="379025"/>
            <a:ext cx="2377864" cy="618702"/>
          </a:xfrm>
          <a:prstGeom prst="rect">
            <a:avLst/>
          </a:prstGeom>
          <a:solidFill>
            <a:srgbClr val="CCE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001642"/>
                </a:solidFill>
                <a:latin typeface="Verdana" panose="020B0604030504040204" pitchFamily="34" charset="0"/>
                <a:ea typeface="Verdana" panose="020B0604030504040204" pitchFamily="34" charset="0"/>
                <a:cs typeface="Times New Roman" panose="02020603050405020304" pitchFamily="18" charset="0"/>
              </a:rPr>
              <a:t>Thực phẩm chức năng bổ sung enzyme</a:t>
            </a:r>
          </a:p>
        </p:txBody>
      </p:sp>
      <p:sp>
        <p:nvSpPr>
          <p:cNvPr id="18" name="Rectangle 17">
            <a:extLst>
              <a:ext uri="{FF2B5EF4-FFF2-40B4-BE49-F238E27FC236}">
                <a16:creationId xmlns:a16="http://schemas.microsoft.com/office/drawing/2014/main" id="{7FD0D1DA-FF9D-402D-8ABF-AAD0A285421A}"/>
              </a:ext>
            </a:extLst>
          </p:cNvPr>
          <p:cNvSpPr/>
          <p:nvPr/>
        </p:nvSpPr>
        <p:spPr>
          <a:xfrm>
            <a:off x="4426384" y="1291051"/>
            <a:ext cx="2074182" cy="618702"/>
          </a:xfrm>
          <a:prstGeom prst="rect">
            <a:avLst/>
          </a:prstGeom>
          <a:solidFill>
            <a:srgbClr val="CCE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002060"/>
                </a:solidFill>
                <a:latin typeface="Verdana" panose="020B0604030504040204" pitchFamily="34" charset="0"/>
                <a:ea typeface="Verdana" panose="020B0604030504040204" pitchFamily="34" charset="0"/>
                <a:cs typeface="Times New Roman" panose="02020603050405020304" pitchFamily="18" charset="0"/>
              </a:rPr>
              <a:t>Thức ăn có chứa enzymme</a:t>
            </a:r>
          </a:p>
        </p:txBody>
      </p:sp>
      <p:sp>
        <p:nvSpPr>
          <p:cNvPr id="19" name="Rectangle 18">
            <a:extLst>
              <a:ext uri="{FF2B5EF4-FFF2-40B4-BE49-F238E27FC236}">
                <a16:creationId xmlns:a16="http://schemas.microsoft.com/office/drawing/2014/main" id="{C045560D-BC00-4BFB-85EA-F0B95B3B0BB0}"/>
              </a:ext>
            </a:extLst>
          </p:cNvPr>
          <p:cNvSpPr/>
          <p:nvPr/>
        </p:nvSpPr>
        <p:spPr>
          <a:xfrm>
            <a:off x="4468187" y="2203077"/>
            <a:ext cx="3495524" cy="618701"/>
          </a:xfrm>
          <a:prstGeom prst="rect">
            <a:avLst/>
          </a:prstGeom>
          <a:solidFill>
            <a:srgbClr val="CCE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002060"/>
                </a:solidFill>
                <a:latin typeface="Verdana" panose="020B0604030504040204" pitchFamily="34" charset="0"/>
                <a:ea typeface="Verdana" panose="020B0604030504040204" pitchFamily="34" charset="0"/>
                <a:cs typeface="Times New Roman" panose="02020603050405020304" pitchFamily="18" charset="0"/>
              </a:rPr>
              <a:t>Enzyme chuyển hóa (phục vụ cho các hoạt động sống của cơ thể)</a:t>
            </a:r>
          </a:p>
        </p:txBody>
      </p:sp>
      <p:sp>
        <p:nvSpPr>
          <p:cNvPr id="20" name="Rectangle 19">
            <a:extLst>
              <a:ext uri="{FF2B5EF4-FFF2-40B4-BE49-F238E27FC236}">
                <a16:creationId xmlns:a16="http://schemas.microsoft.com/office/drawing/2014/main" id="{315046BA-62AE-4021-AEBA-490DB96EA297}"/>
              </a:ext>
            </a:extLst>
          </p:cNvPr>
          <p:cNvSpPr/>
          <p:nvPr/>
        </p:nvSpPr>
        <p:spPr>
          <a:xfrm>
            <a:off x="4468187" y="3972792"/>
            <a:ext cx="3179206" cy="618702"/>
          </a:xfrm>
          <a:prstGeom prst="rect">
            <a:avLst/>
          </a:prstGeom>
          <a:solidFill>
            <a:srgbClr val="CCE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50" dirty="0">
                <a:solidFill>
                  <a:srgbClr val="002060"/>
                </a:solidFill>
                <a:latin typeface="Verdana" panose="020B0604030504040204" pitchFamily="34" charset="0"/>
                <a:ea typeface="Verdana" panose="020B0604030504040204" pitchFamily="34" charset="0"/>
                <a:cs typeface="Times New Roman" panose="02020603050405020304" pitchFamily="18" charset="0"/>
              </a:rPr>
              <a:t>Enzyme tiêu hóa (tham gia vào quá trình tiêu hóa thức ăn)</a:t>
            </a:r>
          </a:p>
        </p:txBody>
      </p:sp>
      <p:cxnSp>
        <p:nvCxnSpPr>
          <p:cNvPr id="12" name="Straight Connector 11">
            <a:extLst>
              <a:ext uri="{FF2B5EF4-FFF2-40B4-BE49-F238E27FC236}">
                <a16:creationId xmlns:a16="http://schemas.microsoft.com/office/drawing/2014/main" id="{037E8FE6-11E4-44D5-A579-1A32676B6038}"/>
              </a:ext>
            </a:extLst>
          </p:cNvPr>
          <p:cNvCxnSpPr>
            <a:cxnSpLocks/>
            <a:stCxn id="2" idx="0"/>
            <a:endCxn id="3" idx="1"/>
          </p:cNvCxnSpPr>
          <p:nvPr/>
        </p:nvCxnSpPr>
        <p:spPr>
          <a:xfrm flipV="1">
            <a:off x="1728891" y="1452694"/>
            <a:ext cx="901306" cy="457059"/>
          </a:xfrm>
          <a:prstGeom prst="line">
            <a:avLst/>
          </a:prstGeom>
          <a:ln w="19050">
            <a:solidFill>
              <a:srgbClr val="E0862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45A5A7-492C-4A39-A1D5-4E4EA3A9F3EC}"/>
              </a:ext>
            </a:extLst>
          </p:cNvPr>
          <p:cNvCxnSpPr>
            <a:cxnSpLocks/>
            <a:stCxn id="2" idx="4"/>
            <a:endCxn id="11" idx="1"/>
          </p:cNvCxnSpPr>
          <p:nvPr/>
        </p:nvCxnSpPr>
        <p:spPr>
          <a:xfrm>
            <a:off x="1728891" y="2936741"/>
            <a:ext cx="859501" cy="457060"/>
          </a:xfrm>
          <a:prstGeom prst="line">
            <a:avLst/>
          </a:prstGeom>
          <a:ln w="19050">
            <a:solidFill>
              <a:srgbClr val="E0862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D18B5D-755B-4AED-82B8-06EAEB7868A6}"/>
              </a:ext>
            </a:extLst>
          </p:cNvPr>
          <p:cNvCxnSpPr>
            <a:cxnSpLocks/>
            <a:stCxn id="3" idx="3"/>
            <a:endCxn id="7" idx="1"/>
          </p:cNvCxnSpPr>
          <p:nvPr/>
        </p:nvCxnSpPr>
        <p:spPr>
          <a:xfrm flipV="1">
            <a:off x="3853666" y="688376"/>
            <a:ext cx="572718" cy="7643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C2E4D5-EFE7-402A-A1A2-184964E7B1D1}"/>
              </a:ext>
            </a:extLst>
          </p:cNvPr>
          <p:cNvCxnSpPr>
            <a:stCxn id="3" idx="3"/>
            <a:endCxn id="18" idx="1"/>
          </p:cNvCxnSpPr>
          <p:nvPr/>
        </p:nvCxnSpPr>
        <p:spPr>
          <a:xfrm>
            <a:off x="3853666" y="1452694"/>
            <a:ext cx="572718" cy="1477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F1C7B-7311-4C6F-9671-0ED3316C06BE}"/>
              </a:ext>
            </a:extLst>
          </p:cNvPr>
          <p:cNvCxnSpPr>
            <a:stCxn id="11" idx="3"/>
            <a:endCxn id="6" idx="1"/>
          </p:cNvCxnSpPr>
          <p:nvPr/>
        </p:nvCxnSpPr>
        <p:spPr>
          <a:xfrm>
            <a:off x="3811861" y="3393801"/>
            <a:ext cx="293328" cy="34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D6DF41-D91C-4AC9-B50A-2A6CC0A184BF}"/>
              </a:ext>
            </a:extLst>
          </p:cNvPr>
          <p:cNvCxnSpPr>
            <a:stCxn id="6" idx="0"/>
            <a:endCxn id="19" idx="2"/>
          </p:cNvCxnSpPr>
          <p:nvPr/>
        </p:nvCxnSpPr>
        <p:spPr>
          <a:xfrm flipV="1">
            <a:off x="4983076" y="2821778"/>
            <a:ext cx="1232873" cy="2661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83B464-888D-48B5-AFE4-7F94EE0D1246}"/>
              </a:ext>
            </a:extLst>
          </p:cNvPr>
          <p:cNvCxnSpPr>
            <a:cxnSpLocks/>
            <a:stCxn id="6" idx="2"/>
            <a:endCxn id="20" idx="0"/>
          </p:cNvCxnSpPr>
          <p:nvPr/>
        </p:nvCxnSpPr>
        <p:spPr>
          <a:xfrm>
            <a:off x="4983077" y="3706635"/>
            <a:ext cx="1074713" cy="2661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5CF1F78-CC5F-478E-BB64-0515EFFDA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90"/>
            <a:ext cx="939181" cy="765630"/>
          </a:xfrm>
          <a:prstGeom prst="rect">
            <a:avLst/>
          </a:prstGeom>
        </p:spPr>
      </p:pic>
    </p:spTree>
    <p:extLst>
      <p:ext uri="{BB962C8B-B14F-4D97-AF65-F5344CB8AC3E}">
        <p14:creationId xmlns:p14="http://schemas.microsoft.com/office/powerpoint/2010/main" val="113252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306DCC-FE8C-40B3-A3D0-452615AB0CA3}"/>
              </a:ext>
            </a:extLst>
          </p:cNvPr>
          <p:cNvSpPr txBox="1"/>
          <p:nvPr/>
        </p:nvSpPr>
        <p:spPr>
          <a:xfrm>
            <a:off x="181768" y="158317"/>
            <a:ext cx="8780464" cy="7439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Aft>
                <a:spcPts val="600"/>
              </a:spcAft>
            </a:pPr>
            <a:r>
              <a:rPr lang="vi-VN" sz="4124" b="1" dirty="0">
                <a:ln/>
                <a:solidFill>
                  <a:schemeClr val="accent4"/>
                </a:solidFill>
                <a:latin typeface="UVN Mau Tim 2" panose="00000400000000000000" pitchFamily="2" charset="0"/>
                <a:ea typeface="DengXian" panose="02010600030101010101" pitchFamily="2" charset="-122"/>
                <a:cs typeface="Times New Roman" panose="02020603050405020304" pitchFamily="18" charset="0"/>
              </a:rPr>
              <a:t>Vì sao cơ thể cần được bổ sung enzyme?</a:t>
            </a:r>
            <a:endParaRPr lang="vi-VN" sz="4124" b="1" dirty="0">
              <a:ln/>
              <a:solidFill>
                <a:schemeClr val="accent4"/>
              </a:solidFill>
              <a:latin typeface="Arial" panose="020B0604020202020204" pitchFamily="34" charset="0"/>
              <a:ea typeface="DengXian"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9CE8177A-630F-468F-B8DA-D630B432BA0E}"/>
              </a:ext>
            </a:extLst>
          </p:cNvPr>
          <p:cNvSpPr txBox="1"/>
          <p:nvPr/>
        </p:nvSpPr>
        <p:spPr>
          <a:xfrm>
            <a:off x="1555307" y="976168"/>
            <a:ext cx="6270451" cy="3695499"/>
          </a:xfrm>
          <a:prstGeom prst="rect">
            <a:avLst/>
          </a:prstGeom>
          <a:noFill/>
        </p:spPr>
        <p:txBody>
          <a:bodyPr wrap="square">
            <a:spAutoFit/>
          </a:bodyPr>
          <a:lstStyle/>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Trong xã hội hiện đại, do tình trạng căng thẳng kéo dài cũng như thói quen sống không lành mạnh, cơ thể con người luôn tiêu hao một lượng lớn enzyme, dẫn đến các vấn đề về bệnh lý và rối loạn sức khỏe. </a:t>
            </a:r>
          </a:p>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Thói quen nấu chín thức ăn khiến các enzyme có trong thực phẩm hàng ngày bị tiêu hủy ở nhiệt độ cao, dẫn đến cơ thể không được cung cấp đầy đủ enzyme để phục vụ cho các hoạt động sống.</a:t>
            </a:r>
          </a:p>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Con người cần bổ sung enzyme để miễn dịch, ngăn ngừa lão hóa, sản sinh các tế bào mới và đảm bảo cơ thể luôn khỏe mạnh, đủ khả năng chống lại bệnh tật.</a:t>
            </a:r>
          </a:p>
          <a:p>
            <a:pPr algn="just">
              <a:lnSpc>
                <a:spcPct val="150000"/>
              </a:lnSpc>
              <a:spcBef>
                <a:spcPts val="675"/>
              </a:spcBef>
              <a:spcAft>
                <a:spcPts val="600"/>
              </a:spcAft>
            </a:pPr>
            <a:r>
              <a:rPr lang="vi-VN" sz="1237" dirty="0">
                <a:latin typeface="Verdana" panose="020B0604030504040204" pitchFamily="34" charset="0"/>
                <a:ea typeface="Verdana" panose="020B0604030504040204" pitchFamily="34" charset="0"/>
                <a:cs typeface="Times New Roman" panose="02020603050405020304" pitchFamily="18" charset="0"/>
              </a:rPr>
              <a:t>Do vậy, việc bổ sung enzyme từ bên ngoài bằng các loại thực phẩm chức năng trở thành chìa khóa cho sức khỏe của con người trong xã hội hiện đại.</a:t>
            </a:r>
          </a:p>
        </p:txBody>
      </p:sp>
      <p:pic>
        <p:nvPicPr>
          <p:cNvPr id="9" name="Picture 8">
            <a:extLst>
              <a:ext uri="{FF2B5EF4-FFF2-40B4-BE49-F238E27FC236}">
                <a16:creationId xmlns:a16="http://schemas.microsoft.com/office/drawing/2014/main" id="{C67CA204-E7D8-4C71-B297-5BE9C4977C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1089377"/>
            <a:ext cx="299838" cy="329451"/>
          </a:xfrm>
          <a:prstGeom prst="rect">
            <a:avLst/>
          </a:prstGeom>
        </p:spPr>
      </p:pic>
      <p:pic>
        <p:nvPicPr>
          <p:cNvPr id="10" name="Picture 9">
            <a:extLst>
              <a:ext uri="{FF2B5EF4-FFF2-40B4-BE49-F238E27FC236}">
                <a16:creationId xmlns:a16="http://schemas.microsoft.com/office/drawing/2014/main" id="{7EF30E81-1CE0-4D1E-AE5D-11456EB8A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2066900"/>
            <a:ext cx="299838" cy="329451"/>
          </a:xfrm>
          <a:prstGeom prst="rect">
            <a:avLst/>
          </a:prstGeom>
        </p:spPr>
      </p:pic>
      <p:pic>
        <p:nvPicPr>
          <p:cNvPr id="11" name="Picture 10">
            <a:extLst>
              <a:ext uri="{FF2B5EF4-FFF2-40B4-BE49-F238E27FC236}">
                <a16:creationId xmlns:a16="http://schemas.microsoft.com/office/drawing/2014/main" id="{4A477805-C482-48FD-A4A8-BE82DE1EA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3147020"/>
            <a:ext cx="299838" cy="329451"/>
          </a:xfrm>
          <a:prstGeom prst="rect">
            <a:avLst/>
          </a:prstGeom>
        </p:spPr>
      </p:pic>
      <p:pic>
        <p:nvPicPr>
          <p:cNvPr id="12" name="Picture 11">
            <a:extLst>
              <a:ext uri="{FF2B5EF4-FFF2-40B4-BE49-F238E27FC236}">
                <a16:creationId xmlns:a16="http://schemas.microsoft.com/office/drawing/2014/main" id="{6A0E60D1-57D4-4ABE-9DC0-90495C08E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23" y="4155132"/>
            <a:ext cx="299838" cy="329451"/>
          </a:xfrm>
          <a:prstGeom prst="rect">
            <a:avLst/>
          </a:prstGeom>
        </p:spPr>
      </p:pic>
      <p:pic>
        <p:nvPicPr>
          <p:cNvPr id="8" name="Picture 7">
            <a:extLst>
              <a:ext uri="{FF2B5EF4-FFF2-40B4-BE49-F238E27FC236}">
                <a16:creationId xmlns:a16="http://schemas.microsoft.com/office/drawing/2014/main" id="{DBCA30C8-A546-4753-91BA-312ECB6A5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69883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FA7E52-9A88-44EB-A847-E0DFC0A7AD6A}"/>
              </a:ext>
            </a:extLst>
          </p:cNvPr>
          <p:cNvSpPr/>
          <p:nvPr/>
        </p:nvSpPr>
        <p:spPr>
          <a:xfrm>
            <a:off x="3540023" y="1930987"/>
            <a:ext cx="2072422" cy="1112721"/>
          </a:xfrm>
          <a:prstGeom prst="ellipse">
            <a:avLst/>
          </a:prstGeom>
          <a:solidFill>
            <a:srgbClr val="FFC000"/>
          </a:solidFill>
          <a:ln w="12700">
            <a:solidFill>
              <a:srgbClr val="8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500" dirty="0">
                <a:solidFill>
                  <a:srgbClr val="8F0000"/>
                </a:solidFill>
                <a:latin typeface="Verdana" panose="020B0604030504040204" pitchFamily="34" charset="0"/>
                <a:ea typeface="Verdana" panose="020B0604030504040204" pitchFamily="34" charset="0"/>
                <a:cs typeface="Times New Roman" panose="02020603050405020304" pitchFamily="18" charset="0"/>
              </a:rPr>
              <a:t>Nguyên nhân gây thiếu hụt enzyme</a:t>
            </a:r>
          </a:p>
        </p:txBody>
      </p:sp>
      <p:sp>
        <p:nvSpPr>
          <p:cNvPr id="6" name="Oval 5">
            <a:extLst>
              <a:ext uri="{FF2B5EF4-FFF2-40B4-BE49-F238E27FC236}">
                <a16:creationId xmlns:a16="http://schemas.microsoft.com/office/drawing/2014/main" id="{DBC34DC1-88E2-4A24-9DA0-71D69D7A89FC}"/>
              </a:ext>
            </a:extLst>
          </p:cNvPr>
          <p:cNvSpPr/>
          <p:nvPr/>
        </p:nvSpPr>
        <p:spPr>
          <a:xfrm>
            <a:off x="1504051" y="1700971"/>
            <a:ext cx="1535826" cy="952806"/>
          </a:xfrm>
          <a:prstGeom prst="ellipse">
            <a:avLst/>
          </a:prstGeom>
          <a:solidFill>
            <a:srgbClr val="F03A1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Chế độ ăn uống </a:t>
            </a:r>
          </a:p>
        </p:txBody>
      </p:sp>
      <p:sp>
        <p:nvSpPr>
          <p:cNvPr id="8" name="Oval 7">
            <a:extLst>
              <a:ext uri="{FF2B5EF4-FFF2-40B4-BE49-F238E27FC236}">
                <a16:creationId xmlns:a16="http://schemas.microsoft.com/office/drawing/2014/main" id="{2E1C5AE5-15AA-40DE-B6ED-B7BF08C79F62}"/>
              </a:ext>
            </a:extLst>
          </p:cNvPr>
          <p:cNvSpPr/>
          <p:nvPr/>
        </p:nvSpPr>
        <p:spPr>
          <a:xfrm>
            <a:off x="2672934" y="3408044"/>
            <a:ext cx="1535826" cy="952806"/>
          </a:xfrm>
          <a:prstGeom prst="ellipse">
            <a:avLst/>
          </a:prstGeom>
          <a:solidFill>
            <a:srgbClr val="6BCC2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Thói quen ít vận động</a:t>
            </a:r>
          </a:p>
        </p:txBody>
      </p:sp>
      <p:sp>
        <p:nvSpPr>
          <p:cNvPr id="9" name="Oval 8">
            <a:extLst>
              <a:ext uri="{FF2B5EF4-FFF2-40B4-BE49-F238E27FC236}">
                <a16:creationId xmlns:a16="http://schemas.microsoft.com/office/drawing/2014/main" id="{11FDB32D-8EE7-4B26-9A81-1D28BC8503A1}"/>
              </a:ext>
            </a:extLst>
          </p:cNvPr>
          <p:cNvSpPr/>
          <p:nvPr/>
        </p:nvSpPr>
        <p:spPr>
          <a:xfrm>
            <a:off x="4951962" y="3408044"/>
            <a:ext cx="1535826" cy="952806"/>
          </a:xfrm>
          <a:prstGeom prst="ellipse">
            <a:avLst/>
          </a:prstGeom>
          <a:solidFill>
            <a:srgbClr val="1AB8B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Tuổi tác cao</a:t>
            </a:r>
          </a:p>
        </p:txBody>
      </p:sp>
      <p:sp>
        <p:nvSpPr>
          <p:cNvPr id="10" name="Oval 9">
            <a:extLst>
              <a:ext uri="{FF2B5EF4-FFF2-40B4-BE49-F238E27FC236}">
                <a16:creationId xmlns:a16="http://schemas.microsoft.com/office/drawing/2014/main" id="{8891AE8E-C059-4B25-99D4-84C823862466}"/>
              </a:ext>
            </a:extLst>
          </p:cNvPr>
          <p:cNvSpPr/>
          <p:nvPr/>
        </p:nvSpPr>
        <p:spPr>
          <a:xfrm>
            <a:off x="6105651" y="1700264"/>
            <a:ext cx="1535826" cy="952806"/>
          </a:xfrm>
          <a:prstGeom prst="ellipse">
            <a:avLst/>
          </a:prstGeom>
          <a:solidFill>
            <a:srgbClr val="544ED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Thói quen uống rượu bia và hút thuốc lá</a:t>
            </a:r>
          </a:p>
        </p:txBody>
      </p:sp>
      <p:sp>
        <p:nvSpPr>
          <p:cNvPr id="11" name="Oval 10">
            <a:extLst>
              <a:ext uri="{FF2B5EF4-FFF2-40B4-BE49-F238E27FC236}">
                <a16:creationId xmlns:a16="http://schemas.microsoft.com/office/drawing/2014/main" id="{2A94F14B-D223-4E6C-989D-1EE6F9799888}"/>
              </a:ext>
            </a:extLst>
          </p:cNvPr>
          <p:cNvSpPr/>
          <p:nvPr/>
        </p:nvSpPr>
        <p:spPr>
          <a:xfrm>
            <a:off x="3808628" y="457859"/>
            <a:ext cx="1535210" cy="952528"/>
          </a:xfrm>
          <a:prstGeom prst="ellipse">
            <a:avLst/>
          </a:prstGeom>
          <a:solidFill>
            <a:srgbClr val="8C3FC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1200" dirty="0">
                <a:latin typeface="Verdana" panose="020B0604030504040204" pitchFamily="34" charset="0"/>
                <a:ea typeface="Verdana" panose="020B0604030504040204" pitchFamily="34" charset="0"/>
                <a:cs typeface="Times New Roman" panose="02020603050405020304" pitchFamily="18" charset="0"/>
              </a:rPr>
              <a:t>Tình trạng căng thẳng kéo dài</a:t>
            </a:r>
          </a:p>
        </p:txBody>
      </p:sp>
      <p:sp>
        <p:nvSpPr>
          <p:cNvPr id="30" name="Arrow: Curved Down 29">
            <a:extLst>
              <a:ext uri="{FF2B5EF4-FFF2-40B4-BE49-F238E27FC236}">
                <a16:creationId xmlns:a16="http://schemas.microsoft.com/office/drawing/2014/main" id="{72DBFD91-493E-42F9-8AAA-AD7376198ED3}"/>
              </a:ext>
            </a:extLst>
          </p:cNvPr>
          <p:cNvSpPr/>
          <p:nvPr/>
        </p:nvSpPr>
        <p:spPr>
          <a:xfrm rot="19111731">
            <a:off x="2529883" y="807581"/>
            <a:ext cx="1095269" cy="493289"/>
          </a:xfrm>
          <a:prstGeom prst="curvedDown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rgbClr val="FF9999"/>
              </a:solidFill>
            </a:endParaRPr>
          </a:p>
        </p:txBody>
      </p:sp>
      <p:sp>
        <p:nvSpPr>
          <p:cNvPr id="31" name="Arrow: Curved Down 30">
            <a:extLst>
              <a:ext uri="{FF2B5EF4-FFF2-40B4-BE49-F238E27FC236}">
                <a16:creationId xmlns:a16="http://schemas.microsoft.com/office/drawing/2014/main" id="{9F657FF1-7AC0-4FA7-A3C0-13AD24C59168}"/>
              </a:ext>
            </a:extLst>
          </p:cNvPr>
          <p:cNvSpPr/>
          <p:nvPr/>
        </p:nvSpPr>
        <p:spPr>
          <a:xfrm rot="1875514">
            <a:off x="5558018" y="862208"/>
            <a:ext cx="1095269" cy="493289"/>
          </a:xfrm>
          <a:prstGeom prst="curvedDownArrow">
            <a:avLst/>
          </a:prstGeom>
          <a:solidFill>
            <a:srgbClr val="DAA4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tx1"/>
              </a:solidFill>
            </a:endParaRPr>
          </a:p>
        </p:txBody>
      </p:sp>
      <p:sp>
        <p:nvSpPr>
          <p:cNvPr id="32" name="Arrow: Curved Down 31">
            <a:extLst>
              <a:ext uri="{FF2B5EF4-FFF2-40B4-BE49-F238E27FC236}">
                <a16:creationId xmlns:a16="http://schemas.microsoft.com/office/drawing/2014/main" id="{526740EE-3F38-431B-B863-4A02587D7146}"/>
              </a:ext>
            </a:extLst>
          </p:cNvPr>
          <p:cNvSpPr/>
          <p:nvPr/>
        </p:nvSpPr>
        <p:spPr>
          <a:xfrm rot="7783790">
            <a:off x="6479870" y="3081644"/>
            <a:ext cx="1095269" cy="493289"/>
          </a:xfrm>
          <a:prstGeom prst="curvedDownArrow">
            <a:avLst/>
          </a:prstGeom>
          <a:solidFill>
            <a:srgbClr val="7FD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tx1"/>
              </a:solidFill>
            </a:endParaRPr>
          </a:p>
        </p:txBody>
      </p:sp>
      <p:sp>
        <p:nvSpPr>
          <p:cNvPr id="33" name="Arrow: Curved Down 32">
            <a:extLst>
              <a:ext uri="{FF2B5EF4-FFF2-40B4-BE49-F238E27FC236}">
                <a16:creationId xmlns:a16="http://schemas.microsoft.com/office/drawing/2014/main" id="{82A7A8A5-E1E1-4FFF-B96A-0B2FFAA7F3A6}"/>
              </a:ext>
            </a:extLst>
          </p:cNvPr>
          <p:cNvSpPr/>
          <p:nvPr/>
        </p:nvSpPr>
        <p:spPr>
          <a:xfrm rot="10800000">
            <a:off x="4028598" y="4302876"/>
            <a:ext cx="1095269" cy="493289"/>
          </a:xfrm>
          <a:prstGeom prst="curvedDownArrow">
            <a:avLst/>
          </a:prstGeom>
          <a:solidFill>
            <a:srgbClr val="78E27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tx1"/>
              </a:solidFill>
            </a:endParaRPr>
          </a:p>
        </p:txBody>
      </p:sp>
      <p:sp>
        <p:nvSpPr>
          <p:cNvPr id="34" name="Arrow: Curved Down 33">
            <a:extLst>
              <a:ext uri="{FF2B5EF4-FFF2-40B4-BE49-F238E27FC236}">
                <a16:creationId xmlns:a16="http://schemas.microsoft.com/office/drawing/2014/main" id="{2E07130B-A271-4171-A1EC-60BD5DC12814}"/>
              </a:ext>
            </a:extLst>
          </p:cNvPr>
          <p:cNvSpPr/>
          <p:nvPr/>
        </p:nvSpPr>
        <p:spPr>
          <a:xfrm rot="14012110">
            <a:off x="1573123" y="3050794"/>
            <a:ext cx="1095269" cy="493289"/>
          </a:xfrm>
          <a:prstGeom prst="curvedDownArrow">
            <a:avLst/>
          </a:prstGeom>
          <a:solidFill>
            <a:srgbClr val="C4E97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tx1"/>
              </a:solidFill>
            </a:endParaRPr>
          </a:p>
        </p:txBody>
      </p:sp>
      <p:pic>
        <p:nvPicPr>
          <p:cNvPr id="13" name="Picture 12">
            <a:extLst>
              <a:ext uri="{FF2B5EF4-FFF2-40B4-BE49-F238E27FC236}">
                <a16:creationId xmlns:a16="http://schemas.microsoft.com/office/drawing/2014/main" id="{F6EA38FE-36E2-4AED-BA77-22478AD2D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1608013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吃酵素可助排毒減重？酵素怎麼選營養師一次告訴你！ - Heho生活">
            <a:extLst>
              <a:ext uri="{FF2B5EF4-FFF2-40B4-BE49-F238E27FC236}">
                <a16:creationId xmlns:a16="http://schemas.microsoft.com/office/drawing/2014/main" id="{5D64402C-5ECE-424A-8A09-A8EC732C5C4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6652" b="4"/>
          <a:stretch/>
        </p:blipFill>
        <p:spPr bwMode="auto">
          <a:xfrm>
            <a:off x="1426" y="7"/>
            <a:ext cx="9141163" cy="51408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876804F-C471-44E8-81E2-EC0C98878A67}"/>
              </a:ext>
            </a:extLst>
          </p:cNvPr>
          <p:cNvSpPr/>
          <p:nvPr/>
        </p:nvSpPr>
        <p:spPr>
          <a:xfrm>
            <a:off x="3131840" y="410716"/>
            <a:ext cx="5616624" cy="4464496"/>
          </a:xfrm>
          <a:prstGeom prst="rect">
            <a:avLst/>
          </a:prstGeom>
          <a:solidFill>
            <a:schemeClr val="bg1">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4925F2F-0C40-4801-BE6E-2EAF7117F375}"/>
              </a:ext>
            </a:extLst>
          </p:cNvPr>
          <p:cNvSpPr txBox="1"/>
          <p:nvPr/>
        </p:nvSpPr>
        <p:spPr>
          <a:xfrm>
            <a:off x="3491880" y="512356"/>
            <a:ext cx="1944696" cy="738344"/>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10000"/>
              </a:lnSpc>
              <a:spcBef>
                <a:spcPts val="0"/>
              </a:spcBef>
              <a:spcAft>
                <a:spcPts val="450"/>
              </a:spcAft>
              <a:buClr>
                <a:srgbClr val="009900"/>
              </a:buClr>
              <a:buSzTx/>
              <a:buFontTx/>
              <a:buNone/>
              <a:tabLst/>
              <a:defRPr/>
            </a:pPr>
            <a:r>
              <a:rPr kumimoji="0" lang="en-US" altLang="zh-TW" sz="4000" b="1" i="0" u="none" strike="noStrike" kern="1200" normalizeH="0" baseline="0" noProof="0" dirty="0">
                <a:ln/>
                <a:solidFill>
                  <a:schemeClr val="accent4"/>
                </a:solidFill>
                <a:uLnTx/>
                <a:uFillTx/>
                <a:latin typeface="UVN Mau Tim 2" panose="00000400000000000000" pitchFamily="2" charset="0"/>
                <a:ea typeface="Verdana" panose="020B0604030504040204" pitchFamily="34" charset="0"/>
                <a:cs typeface="+mn-cs"/>
              </a:rPr>
              <a:t>Enzyme</a:t>
            </a:r>
            <a:endParaRPr kumimoji="0" lang="en-US" altLang="zh-TW" sz="4000" b="1" i="0" u="none" strike="noStrike" kern="1200" normalizeH="0" baseline="0" noProof="0" dirty="0">
              <a:ln/>
              <a:solidFill>
                <a:schemeClr val="accent4"/>
              </a:solidFill>
              <a:uLnTx/>
              <a:uFillTx/>
              <a:latin typeface="微軟正黑體" panose="020B0604030504040204" pitchFamily="34" charset="-120"/>
              <a:ea typeface="微軟正黑體" panose="020B0604030504040204" pitchFamily="34" charset="-120"/>
              <a:cs typeface="+mn-cs"/>
            </a:endParaRPr>
          </a:p>
        </p:txBody>
      </p:sp>
      <p:sp>
        <p:nvSpPr>
          <p:cNvPr id="8" name="TextBox 7">
            <a:extLst>
              <a:ext uri="{FF2B5EF4-FFF2-40B4-BE49-F238E27FC236}">
                <a16:creationId xmlns:a16="http://schemas.microsoft.com/office/drawing/2014/main" id="{CCDF9F89-8F6B-4F6F-AF87-5E75E716D4CF}"/>
              </a:ext>
            </a:extLst>
          </p:cNvPr>
          <p:cNvSpPr txBox="1"/>
          <p:nvPr/>
        </p:nvSpPr>
        <p:spPr>
          <a:xfrm>
            <a:off x="3563888" y="1486309"/>
            <a:ext cx="4824536" cy="3110595"/>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450"/>
              </a:spcAft>
              <a:buClr>
                <a:srgbClr val="009900"/>
              </a:buClr>
              <a:buSzTx/>
              <a:buFontTx/>
              <a:buNone/>
              <a:tabLst/>
              <a:defRPr/>
            </a:pP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Ví dụ, khi ăn thịt, cần có sự can thiệp của </a:t>
            </a:r>
            <a:r>
              <a:rPr kumimoji="0" lang="vi-VN" altLang="zh-TW" sz="1600" i="0" u="none" strike="noStrike" kern="1200" normalizeH="0" baseline="0" noProof="0" dirty="0">
                <a:ln/>
                <a:solidFill>
                  <a:schemeClr val="accent1">
                    <a:lumMod val="75000"/>
                  </a:schemeClr>
                </a:solidFill>
                <a:uLnTx/>
                <a:uFillTx/>
                <a:latin typeface="Verdana" panose="020B0604030504040204" pitchFamily="34" charset="0"/>
                <a:ea typeface="Verdana" panose="020B0604030504040204" pitchFamily="34" charset="0"/>
              </a:rPr>
              <a:t>Enzyme Proteases </a:t>
            </a: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nhằm </a:t>
            </a:r>
            <a:r>
              <a:rPr kumimoji="0" lang="vi-VN" altLang="zh-TW" sz="1600" i="0" u="none" strike="noStrike" kern="1200" normalizeH="0" baseline="0" noProof="0" dirty="0">
                <a:ln/>
                <a:solidFill>
                  <a:schemeClr val="accent1">
                    <a:lumMod val="75000"/>
                  </a:schemeClr>
                </a:solidFill>
                <a:uLnTx/>
                <a:uFillTx/>
                <a:latin typeface="Verdana" panose="020B0604030504040204" pitchFamily="34" charset="0"/>
                <a:ea typeface="Verdana" panose="020B0604030504040204" pitchFamily="34" charset="0"/>
              </a:rPr>
              <a:t>phân giải protein</a:t>
            </a: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Khi ăn cơm hoặc mì, cần có </a:t>
            </a:r>
            <a:r>
              <a:rPr kumimoji="0" lang="vi-VN" altLang="zh-TW" sz="1600" i="0" u="none" strike="noStrike" kern="1200" normalizeH="0" baseline="0" noProof="0" dirty="0">
                <a:ln/>
                <a:solidFill>
                  <a:schemeClr val="accent1">
                    <a:lumMod val="75000"/>
                  </a:schemeClr>
                </a:solidFill>
                <a:uLnTx/>
                <a:uFillTx/>
                <a:latin typeface="Verdana" panose="020B0604030504040204" pitchFamily="34" charset="0"/>
                <a:ea typeface="Verdana" panose="020B0604030504040204" pitchFamily="34" charset="0"/>
              </a:rPr>
              <a:t>Enzyme Amylase phân giải tinh bột</a:t>
            </a: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Khi ăn các món chiên, xào, nhiều dầu mỡ, cần có </a:t>
            </a:r>
            <a:r>
              <a:rPr kumimoji="0" lang="vi-VN" altLang="zh-TW" sz="1600" i="0" u="none" strike="noStrike" kern="1200" normalizeH="0" baseline="0" noProof="0" dirty="0">
                <a:ln/>
                <a:solidFill>
                  <a:schemeClr val="accent1">
                    <a:lumMod val="75000"/>
                  </a:schemeClr>
                </a:solidFill>
                <a:uLnTx/>
                <a:uFillTx/>
                <a:latin typeface="Verdana" panose="020B0604030504040204" pitchFamily="34" charset="0"/>
                <a:ea typeface="Verdana" panose="020B0604030504040204" pitchFamily="34" charset="0"/>
              </a:rPr>
              <a:t>Enzyzme Lipase phân giải chất béo</a:t>
            </a: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a:t>
            </a:r>
          </a:p>
          <a:p>
            <a:pPr marL="0" marR="0" lvl="0" indent="0" algn="just" defTabSz="914400" rtl="0" eaLnBrk="1" fontAlgn="auto" latinLnBrk="0" hangingPunct="1">
              <a:lnSpc>
                <a:spcPct val="110000"/>
              </a:lnSpc>
              <a:spcBef>
                <a:spcPts val="0"/>
              </a:spcBef>
              <a:spcAft>
                <a:spcPts val="450"/>
              </a:spcAft>
              <a:buClr>
                <a:srgbClr val="009900"/>
              </a:buClr>
              <a:buSzTx/>
              <a:buFontTx/>
              <a:buNone/>
              <a:tabLst/>
              <a:defRPr/>
            </a:pPr>
            <a:r>
              <a:rPr kumimoji="0" lang="vi-VN"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a:t>
            </a:r>
            <a:b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b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rPr>
              <a:t>Đối</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rPr>
              <a:t>với</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loại</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thực</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phẩm</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khác</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nhau</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sẽ</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có</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các</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loại</a:t>
            </a:r>
            <a:r>
              <a:rPr lang="en-US" altLang="zh-TW" sz="1600" dirty="0">
                <a:ln/>
                <a:solidFill>
                  <a:prstClr val="black"/>
                </a:solidFill>
                <a:latin typeface="Verdana" panose="020B0604030504040204" pitchFamily="34" charset="0"/>
                <a:ea typeface="Verdana" panose="020B0604030504040204" pitchFamily="34" charset="0"/>
              </a:rPr>
              <a:t> enzyme </a:t>
            </a:r>
            <a:r>
              <a:rPr lang="en-US" altLang="zh-TW" sz="1600" dirty="0" err="1">
                <a:ln/>
                <a:solidFill>
                  <a:prstClr val="black"/>
                </a:solidFill>
                <a:latin typeface="Verdana" panose="020B0604030504040204" pitchFamily="34" charset="0"/>
                <a:ea typeface="Verdana" panose="020B0604030504040204" pitchFamily="34" charset="0"/>
              </a:rPr>
              <a:t>phân</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giải</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khác</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nhau</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Ví</a:t>
            </a:r>
            <a:r>
              <a:rPr lang="en-US" altLang="zh-TW" sz="1600" dirty="0">
                <a:ln/>
                <a:solidFill>
                  <a:prstClr val="black"/>
                </a:solidFill>
                <a:latin typeface="Verdana" panose="020B0604030504040204" pitchFamily="34" charset="0"/>
                <a:ea typeface="Verdana" panose="020B0604030504040204" pitchFamily="34" charset="0"/>
              </a:rPr>
              <a:t> </a:t>
            </a:r>
            <a:r>
              <a:rPr lang="en-US" altLang="zh-TW" sz="1600" dirty="0" err="1">
                <a:ln/>
                <a:solidFill>
                  <a:prstClr val="black"/>
                </a:solidFill>
                <a:latin typeface="Verdana" panose="020B0604030504040204" pitchFamily="34" charset="0"/>
                <a:ea typeface="Verdana" panose="020B0604030504040204" pitchFamily="34" charset="0"/>
              </a:rPr>
              <a:t>dụ</a:t>
            </a:r>
            <a:r>
              <a:rPr lang="en-US" altLang="zh-TW" sz="1600" dirty="0">
                <a:ln/>
                <a:solidFill>
                  <a:prstClr val="black"/>
                </a:solidFill>
                <a:latin typeface="Verdana" panose="020B0604030504040204" pitchFamily="34" charset="0"/>
                <a:ea typeface="Verdana" panose="020B0604030504040204" pitchFamily="34" charset="0"/>
              </a:rPr>
              <a:t>, enzyme </a:t>
            </a:r>
            <a:r>
              <a:rPr lang="en-US" altLang="zh-TW" sz="1600" dirty="0" err="1">
                <a:ln/>
                <a:solidFill>
                  <a:prstClr val="black"/>
                </a:solidFill>
                <a:latin typeface="Verdana" panose="020B0604030504040204" pitchFamily="34" charset="0"/>
                <a:ea typeface="Verdana" panose="020B0604030504040204" pitchFamily="34" charset="0"/>
              </a:rPr>
              <a:t>th</a:t>
            </a:r>
            <a:r>
              <a:rPr lang="vi-VN" altLang="zh-TW" sz="1600" dirty="0">
                <a:ln/>
                <a:solidFill>
                  <a:prstClr val="black"/>
                </a:solidFill>
                <a:latin typeface="Verdana" panose="020B0604030504040204" pitchFamily="34" charset="0"/>
                <a:ea typeface="Verdana" panose="020B0604030504040204" pitchFamily="34" charset="0"/>
              </a:rPr>
              <a:t>ường thấy trong đu đủ và dứa là loại enzyme phân giải tiêu hóa protein.</a:t>
            </a:r>
            <a:endPar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5F5EB88D-4AF6-4F67-8BDA-490F3E2B2FDA}"/>
              </a:ext>
            </a:extLst>
          </p:cNvPr>
          <p:cNvSpPr txBox="1"/>
          <p:nvPr/>
        </p:nvSpPr>
        <p:spPr>
          <a:xfrm>
            <a:off x="5010413" y="778627"/>
            <a:ext cx="3556577" cy="612540"/>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450"/>
              </a:spcAft>
              <a:buClr>
                <a:srgbClr val="009900"/>
              </a:buClr>
              <a:buSzTx/>
              <a:buFontTx/>
              <a:buNone/>
              <a:tabLst/>
              <a:defRPr/>
            </a:pP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có</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chức</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năng</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chính</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là</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phân</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hủy</a:t>
            </a:r>
            <a:r>
              <a:rPr lang="en-US" altLang="zh-TW" sz="1600" dirty="0">
                <a:ln/>
                <a:solidFill>
                  <a:prstClr val="black"/>
                </a:solidFill>
                <a:latin typeface="Verdana" panose="020B0604030504040204" pitchFamily="34" charset="0"/>
                <a:ea typeface="Verdana" panose="020B0604030504040204" pitchFamily="34" charset="0"/>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và</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tiêu</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hóa</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thức</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r>
              <a:rPr kumimoji="0" lang="en-US" altLang="zh-TW" sz="1600" i="0" u="none" strike="noStrike" kern="1200" normalizeH="0" baseline="0" noProof="0" dirty="0" err="1">
                <a:ln/>
                <a:solidFill>
                  <a:prstClr val="black"/>
                </a:solidFill>
                <a:uLnTx/>
                <a:uFillTx/>
                <a:latin typeface="Verdana" panose="020B0604030504040204" pitchFamily="34" charset="0"/>
                <a:ea typeface="Verdana" panose="020B0604030504040204" pitchFamily="34" charset="0"/>
                <a:cs typeface="+mn-cs"/>
              </a:rPr>
              <a:t>ăn</a:t>
            </a:r>
            <a:r>
              <a:rPr kumimoji="0" lang="en-US" altLang="zh-TW" sz="1600" i="0" u="none" strike="noStrike" kern="1200" normalizeH="0" baseline="0" noProof="0" dirty="0">
                <a:ln/>
                <a:solidFill>
                  <a:prstClr val="black"/>
                </a:solidFill>
                <a:uLnTx/>
                <a:uFillTx/>
                <a:latin typeface="Verdana" panose="020B0604030504040204" pitchFamily="34" charset="0"/>
                <a:ea typeface="Verdana" panose="020B0604030504040204" pitchFamily="34" charset="0"/>
                <a:cs typeface="+mn-cs"/>
              </a:rPr>
              <a:t> </a:t>
            </a:r>
            <a:endParaRPr kumimoji="0" lang="en-US" altLang="zh-TW" sz="1600" i="0" u="none" strike="noStrike" kern="1200" normalizeH="0" baseline="0" noProof="0" dirty="0">
              <a:ln/>
              <a:solidFill>
                <a:prstClr val="black"/>
              </a:solidFill>
              <a:uLnTx/>
              <a:uFillTx/>
              <a:latin typeface="微軟正黑體" panose="020B0604030504040204" pitchFamily="34" charset="-120"/>
              <a:ea typeface="微軟正黑體" panose="020B0604030504040204" pitchFamily="34" charset="-120"/>
              <a:cs typeface="+mn-cs"/>
            </a:endParaRPr>
          </a:p>
        </p:txBody>
      </p:sp>
      <p:pic>
        <p:nvPicPr>
          <p:cNvPr id="9" name="Picture 8">
            <a:extLst>
              <a:ext uri="{FF2B5EF4-FFF2-40B4-BE49-F238E27FC236}">
                <a16:creationId xmlns:a16="http://schemas.microsoft.com/office/drawing/2014/main" id="{24E5494A-F79F-4658-B4E1-12218859A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3"/>
            <a:ext cx="890079" cy="725602"/>
          </a:xfrm>
          <a:prstGeom prst="rect">
            <a:avLst/>
          </a:prstGeom>
        </p:spPr>
      </p:pic>
    </p:spTree>
    <p:extLst>
      <p:ext uri="{BB962C8B-B14F-4D97-AF65-F5344CB8AC3E}">
        <p14:creationId xmlns:p14="http://schemas.microsoft.com/office/powerpoint/2010/main" val="3934150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一張含有 食物, 水果, 蔬菜, 差異 的圖片&#10;&#10;自動產生的描述">
            <a:extLst>
              <a:ext uri="{FF2B5EF4-FFF2-40B4-BE49-F238E27FC236}">
                <a16:creationId xmlns:a16="http://schemas.microsoft.com/office/drawing/2014/main" id="{CD5CF304-8A85-45D2-AD46-4A1CF160BE6F}"/>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5967" b="9780"/>
          <a:stretch/>
        </p:blipFill>
        <p:spPr bwMode="auto">
          <a:xfrm>
            <a:off x="1426" y="7"/>
            <a:ext cx="9141163" cy="51408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D129B0-3739-41FD-A4AE-380E8048D346}"/>
              </a:ext>
            </a:extLst>
          </p:cNvPr>
          <p:cNvSpPr/>
          <p:nvPr/>
        </p:nvSpPr>
        <p:spPr>
          <a:xfrm>
            <a:off x="683567" y="338195"/>
            <a:ext cx="7776866" cy="4464496"/>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文字方塊 10">
            <a:extLst>
              <a:ext uri="{FF2B5EF4-FFF2-40B4-BE49-F238E27FC236}">
                <a16:creationId xmlns:a16="http://schemas.microsoft.com/office/drawing/2014/main" id="{8B3EBD8C-6C2F-4B63-B5D3-1B4A3B1757B1}"/>
              </a:ext>
            </a:extLst>
          </p:cNvPr>
          <p:cNvSpPr txBox="1"/>
          <p:nvPr/>
        </p:nvSpPr>
        <p:spPr>
          <a:xfrm>
            <a:off x="971600" y="723783"/>
            <a:ext cx="7200799" cy="3785652"/>
          </a:xfrm>
          <a:prstGeom prst="rect">
            <a:avLst/>
          </a:prstGeom>
          <a:noFill/>
        </p:spPr>
        <p:txBody>
          <a:bodyPr wrap="square">
            <a:spAutoFit/>
          </a:bodyPr>
          <a:lstStyle/>
          <a:p>
            <a:pPr algn="just"/>
            <a:r>
              <a:rPr lang="vi-VN" altLang="zh-TW" sz="1600" dirty="0">
                <a:solidFill>
                  <a:schemeClr val="bg2">
                    <a:lumMod val="10000"/>
                  </a:schemeClr>
                </a:solidFill>
                <a:latin typeface="Verdana" panose="020B0604030504040204" pitchFamily="34" charset="0"/>
                <a:ea typeface="微軟正黑體" panose="020B0604030504040204" pitchFamily="34" charset="-120"/>
              </a:rPr>
              <a:t>      Ngoài một lượng lớn protein, khoáng chất và chất xơ, trong rau củ và trái cây còn có hàng nghìn hợp chất tự nhiên khác được gọi là </a:t>
            </a:r>
            <a:r>
              <a:rPr lang="vi-VN" altLang="zh-TW" sz="1600" dirty="0">
                <a:solidFill>
                  <a:schemeClr val="accent1">
                    <a:lumMod val="75000"/>
                  </a:schemeClr>
                </a:solidFill>
                <a:latin typeface="Verdana" panose="020B0604030504040204" pitchFamily="34" charset="0"/>
                <a:ea typeface="微軟正黑體" panose="020B0604030504040204" pitchFamily="34" charset="-120"/>
              </a:rPr>
              <a:t>"hóa chất thực vật" (phytochemicals)</a:t>
            </a:r>
            <a:r>
              <a:rPr lang="vi-VN" altLang="zh-TW" sz="1600" dirty="0">
                <a:latin typeface="Verdana" panose="020B0604030504040204" pitchFamily="34" charset="0"/>
                <a:ea typeface="微軟正黑體" panose="020B0604030504040204" pitchFamily="34" charset="-120"/>
              </a:rPr>
              <a:t>.</a:t>
            </a:r>
            <a:endParaRPr lang="vi-VN" altLang="zh-TW" sz="1600" dirty="0">
              <a:solidFill>
                <a:schemeClr val="accent2">
                  <a:lumMod val="75000"/>
                </a:schemeClr>
              </a:solidFill>
              <a:latin typeface="Verdana" panose="020B0604030504040204" pitchFamily="34" charset="0"/>
              <a:ea typeface="微軟正黑體" panose="020B0604030504040204" pitchFamily="34" charset="-120"/>
            </a:endParaRPr>
          </a:p>
          <a:p>
            <a:pPr algn="just"/>
            <a:endParaRPr lang="en-US" altLang="zh-TW" sz="1600" dirty="0">
              <a:solidFill>
                <a:schemeClr val="bg2">
                  <a:lumMod val="10000"/>
                </a:schemeClr>
              </a:solidFill>
              <a:latin typeface="Verdana" panose="020B0604030504040204" pitchFamily="34" charset="0"/>
              <a:ea typeface="Verdana" panose="020B0604030504040204" pitchFamily="34" charset="0"/>
            </a:endParaRPr>
          </a:p>
          <a:p>
            <a:pPr algn="just"/>
            <a:r>
              <a:rPr lang="vi-VN" altLang="zh-TW" sz="1600" dirty="0">
                <a:solidFill>
                  <a:schemeClr val="bg2">
                    <a:lumMod val="10000"/>
                  </a:schemeClr>
                </a:solidFill>
                <a:latin typeface="Verdana" panose="020B0604030504040204" pitchFamily="34" charset="0"/>
                <a:ea typeface="微軟正黑體" panose="020B0604030504040204" pitchFamily="34" charset="-120"/>
              </a:rPr>
              <a:t>      Các chất này là nhân tố cần thiết cho sự phát triển của thực vật, đồng thời cũng là nguyên nhân tạo ra hương vị và các sắc tố màu tự nhiên ở rau củ, trái cây.</a:t>
            </a:r>
          </a:p>
          <a:p>
            <a:pPr algn="just"/>
            <a:endParaRPr lang="en-US" altLang="zh-TW" sz="1600" dirty="0">
              <a:solidFill>
                <a:schemeClr val="bg2">
                  <a:lumMod val="10000"/>
                </a:schemeClr>
              </a:solidFill>
              <a:latin typeface="Verdana" panose="020B0604030504040204" pitchFamily="34" charset="0"/>
              <a:ea typeface="Verdana" panose="020B0604030504040204" pitchFamily="34" charset="0"/>
            </a:endParaRPr>
          </a:p>
          <a:p>
            <a:pPr algn="just"/>
            <a:r>
              <a:rPr lang="vi-VN" altLang="zh-TW" sz="1600" dirty="0">
                <a:solidFill>
                  <a:schemeClr val="bg2">
                    <a:lumMod val="10000"/>
                  </a:schemeClr>
                </a:solidFill>
                <a:latin typeface="Verdana" panose="020B0604030504040204" pitchFamily="34" charset="0"/>
                <a:ea typeface="微軟正黑體" panose="020B0604030504040204" pitchFamily="34" charset="-120"/>
              </a:rPr>
              <a:t>      Hóa chất thực vật giúp cây trồng chống lại sự xâm nhập và phá hoại của côn trùng, vi khuẩn, đồng thời bảo vệ cây khỏi tia cực tím, bức xạ, các chất hóa học, ô nhiễm không khí đất và nước. Đối với con người, đây là loại </a:t>
            </a:r>
            <a:r>
              <a:rPr lang="vi-VN" altLang="zh-TW" sz="1600" dirty="0">
                <a:solidFill>
                  <a:schemeClr val="accent1">
                    <a:lumMod val="75000"/>
                  </a:schemeClr>
                </a:solidFill>
                <a:latin typeface="Verdana" panose="020B0604030504040204" pitchFamily="34" charset="0"/>
                <a:ea typeface="微軟正黑體" panose="020B0604030504040204" pitchFamily="34" charset="-120"/>
              </a:rPr>
              <a:t>"chất dinh dưỡng không quá mức cần thiết". </a:t>
            </a:r>
            <a:r>
              <a:rPr lang="vi-VN" altLang="zh-TW" sz="1600" dirty="0">
                <a:solidFill>
                  <a:schemeClr val="bg2">
                    <a:lumMod val="10000"/>
                  </a:schemeClr>
                </a:solidFill>
                <a:latin typeface="Verdana" panose="020B0604030504040204" pitchFamily="34" charset="0"/>
                <a:ea typeface="微軟正黑體" panose="020B0604030504040204" pitchFamily="34" charset="-120"/>
              </a:rPr>
              <a:t>Tuy nhiên, do cơ thể không thể tự sản sinh phytochemical, con người cần bổ sung các hóa chất này thông qua nhiều loại thực phẩm khác nhau.</a:t>
            </a:r>
            <a:endParaRPr lang="zh-TW" altLang="en-US" sz="1600" dirty="0">
              <a:solidFill>
                <a:schemeClr val="bg2">
                  <a:lumMod val="10000"/>
                </a:schemeClr>
              </a:solidFill>
              <a:latin typeface="Verdana" panose="020B0604030504040204" pitchFamily="34" charset="0"/>
              <a:ea typeface="微軟正黑體" panose="020B0604030504040204" pitchFamily="34" charset="-120"/>
            </a:endParaRPr>
          </a:p>
        </p:txBody>
      </p:sp>
      <p:pic>
        <p:nvPicPr>
          <p:cNvPr id="5" name="Picture 4">
            <a:extLst>
              <a:ext uri="{FF2B5EF4-FFF2-40B4-BE49-F238E27FC236}">
                <a16:creationId xmlns:a16="http://schemas.microsoft.com/office/drawing/2014/main" id="{77861B2E-C925-4B6B-A11A-4C19EEEC3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181" cy="765630"/>
          </a:xfrm>
          <a:prstGeom prst="rect">
            <a:avLst/>
          </a:prstGeom>
        </p:spPr>
      </p:pic>
    </p:spTree>
    <p:extLst>
      <p:ext uri="{BB962C8B-B14F-4D97-AF65-F5344CB8AC3E}">
        <p14:creationId xmlns:p14="http://schemas.microsoft.com/office/powerpoint/2010/main" val="2898736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205D7E-EB83-4411-86D9-12D2B5DFA7E0}"/>
              </a:ext>
            </a:extLst>
          </p:cNvPr>
          <p:cNvSpPr txBox="1"/>
          <p:nvPr/>
        </p:nvSpPr>
        <p:spPr>
          <a:xfrm>
            <a:off x="971600" y="137510"/>
            <a:ext cx="7081886" cy="477054"/>
          </a:xfrm>
          <a:prstGeom prst="rect">
            <a:avLst/>
          </a:prstGeom>
          <a:noFill/>
        </p:spPr>
        <p:txBody>
          <a:bodyPr wrap="square">
            <a:spAutoFit/>
          </a:bodyPr>
          <a:lstStyle/>
          <a:p>
            <a:pPr algn="ctr"/>
            <a:r>
              <a:rPr lang="vi-VN" sz="2500" b="1" dirty="0">
                <a:ln w="0">
                  <a:noFill/>
                </a:ln>
                <a:solidFill>
                  <a:srgbClr val="D2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HÓA</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vi-VN" sz="2500" b="1" dirty="0">
                <a:ln w="0">
                  <a:noFill/>
                </a:ln>
                <a:solidFill>
                  <a:srgbClr val="E08624"/>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CHẤT</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vi-VN" sz="2500" b="1" dirty="0">
                <a:ln w="0">
                  <a:noFill/>
                </a:ln>
                <a:solidFill>
                  <a:srgbClr val="EEB5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THỰC</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vi-VN" sz="2500" b="1" dirty="0">
                <a:ln w="0">
                  <a:noFill/>
                </a:ln>
                <a:solidFill>
                  <a:schemeClr val="accent1">
                    <a:lumMod val="75000"/>
                  </a:schemeClr>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VẬT</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vi-VN" sz="2500" b="1" dirty="0">
                <a:ln w="0">
                  <a:noFill/>
                </a:ln>
                <a:solidFill>
                  <a:srgbClr val="00206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TẠO</a:t>
            </a:r>
            <a:r>
              <a:rPr lang="vi-VN" sz="2500" b="1" dirty="0">
                <a:ln w="0">
                  <a:noFill/>
                </a:ln>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 </a:t>
            </a:r>
            <a:r>
              <a:rPr lang="vi-VN" sz="2500" b="1" dirty="0">
                <a:ln w="0">
                  <a:noFill/>
                </a:ln>
                <a:solidFill>
                  <a:srgbClr val="7030A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MÀU</a:t>
            </a:r>
            <a:endParaRPr lang="en-US" sz="2500" b="1" dirty="0">
              <a:ln w="0">
                <a:noFill/>
              </a:ln>
              <a:solidFill>
                <a:srgbClr val="7030A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sp>
        <p:nvSpPr>
          <p:cNvPr id="7" name="TextBox 6">
            <a:extLst>
              <a:ext uri="{FF2B5EF4-FFF2-40B4-BE49-F238E27FC236}">
                <a16:creationId xmlns:a16="http://schemas.microsoft.com/office/drawing/2014/main" id="{95EE2A89-86F4-4846-A7A3-CA95DF04F5FF}"/>
              </a:ext>
            </a:extLst>
          </p:cNvPr>
          <p:cNvSpPr txBox="1"/>
          <p:nvPr/>
        </p:nvSpPr>
        <p:spPr>
          <a:xfrm>
            <a:off x="1056159" y="585145"/>
            <a:ext cx="7081886" cy="477054"/>
          </a:xfrm>
          <a:prstGeom prst="rect">
            <a:avLst/>
          </a:prstGeom>
          <a:noFill/>
        </p:spPr>
        <p:txBody>
          <a:bodyPr wrap="square">
            <a:spAutoFit/>
          </a:bodyPr>
          <a:lstStyle/>
          <a:p>
            <a:pPr algn="ctr"/>
            <a:r>
              <a:rPr lang="vi-VN" sz="2500" b="1" dirty="0">
                <a:ln w="0">
                  <a:noFill/>
                </a:ln>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rPr>
              <a:t>Vì một cơ thể khỏe mạnh!!</a:t>
            </a:r>
            <a:endParaRPr lang="en-US" sz="2500" b="1" dirty="0">
              <a:ln w="0">
                <a:noFill/>
              </a:ln>
              <a:solidFill>
                <a:srgbClr val="FF0000"/>
              </a:solidFill>
              <a:effectLst>
                <a:outerShdw blurRad="38100" dist="25400" dir="5400000" algn="ctr" rotWithShape="0">
                  <a:srgbClr val="6E747A">
                    <a:alpha val="43000"/>
                  </a:srgbClr>
                </a:outerShdw>
              </a:effectLst>
              <a:latin typeface="UVN Van Chuong" panose="00000400000000000000" pitchFamily="2" charset="0"/>
              <a:ea typeface="微軟正黑體" panose="020B0604030504040204" pitchFamily="34" charset="-120"/>
              <a:sym typeface="+mn-lt"/>
            </a:endParaRPr>
          </a:p>
        </p:txBody>
      </p:sp>
      <p:pic>
        <p:nvPicPr>
          <p:cNvPr id="8" name="Picture 8">
            <a:extLst>
              <a:ext uri="{FF2B5EF4-FFF2-40B4-BE49-F238E27FC236}">
                <a16:creationId xmlns:a16="http://schemas.microsoft.com/office/drawing/2014/main" id="{9CCCE688-6DA0-41B0-B9F7-8216A38E9D4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8834" t="91280" r="37534" b="766"/>
          <a:stretch/>
        </p:blipFill>
        <p:spPr bwMode="auto">
          <a:xfrm>
            <a:off x="2915816" y="4749420"/>
            <a:ext cx="3312368" cy="477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5D2E1B-6D37-423C-8318-3F499297F4D7}"/>
              </a:ext>
            </a:extLst>
          </p:cNvPr>
          <p:cNvSpPr txBox="1"/>
          <p:nvPr/>
        </p:nvSpPr>
        <p:spPr>
          <a:xfrm>
            <a:off x="3468427" y="4885321"/>
            <a:ext cx="2088232" cy="134460"/>
          </a:xfrm>
          <a:prstGeom prst="rect">
            <a:avLst/>
          </a:prstGeom>
          <a:solidFill>
            <a:schemeClr val="bg1"/>
          </a:solidFill>
        </p:spPr>
        <p:txBody>
          <a:bodyPr wrap="square">
            <a:spAutoFit/>
          </a:bodyPr>
          <a:lstStyle/>
          <a:p>
            <a:pPr algn="ctr">
              <a:lnSpc>
                <a:spcPct val="50000"/>
              </a:lnSpc>
            </a:pPr>
            <a:r>
              <a:rPr lang="vi-VN" sz="500" dirty="0">
                <a:effectLst/>
                <a:latin typeface="Verdana" panose="020B0604030504040204" pitchFamily="34" charset="0"/>
                <a:ea typeface="Verdana" panose="020B0604030504040204" pitchFamily="34" charset="0"/>
                <a:cs typeface="Times New Roman" panose="02020603050405020304" pitchFamily="18" charset="0"/>
              </a:rPr>
              <a:t>Năng lượng thực phẩm – Chuyên gia dinh dưỡng Lã Mỹ Bảo</a:t>
            </a:r>
          </a:p>
        </p:txBody>
      </p:sp>
      <p:pic>
        <p:nvPicPr>
          <p:cNvPr id="11" name="Picture 8">
            <a:extLst>
              <a:ext uri="{FF2B5EF4-FFF2-40B4-BE49-F238E27FC236}">
                <a16:creationId xmlns:a16="http://schemas.microsoft.com/office/drawing/2014/main" id="{D3B5D753-CA3C-4CD5-B7BA-D544148866DD}"/>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5564" t="22426" r="24808" b="8237"/>
          <a:stretch/>
        </p:blipFill>
        <p:spPr bwMode="auto">
          <a:xfrm>
            <a:off x="2303748" y="1200678"/>
            <a:ext cx="4536504" cy="3565198"/>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90FAB4DA-6185-44DA-983C-2F5AC80DAEA3}"/>
              </a:ext>
            </a:extLst>
          </p:cNvPr>
          <p:cNvSpPr/>
          <p:nvPr/>
        </p:nvSpPr>
        <p:spPr>
          <a:xfrm rot="5400000" flipV="1">
            <a:off x="729374" y="955042"/>
            <a:ext cx="1134652" cy="1514294"/>
          </a:xfrm>
          <a:prstGeom prst="wedgeRectCallou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Speech Bubble: Rectangle 12">
            <a:extLst>
              <a:ext uri="{FF2B5EF4-FFF2-40B4-BE49-F238E27FC236}">
                <a16:creationId xmlns:a16="http://schemas.microsoft.com/office/drawing/2014/main" id="{6435ADB9-F014-4FA5-9E55-FC0EADA7FA08}"/>
              </a:ext>
            </a:extLst>
          </p:cNvPr>
          <p:cNvSpPr/>
          <p:nvPr/>
        </p:nvSpPr>
        <p:spPr>
          <a:xfrm rot="5400000" flipV="1">
            <a:off x="771615" y="2200264"/>
            <a:ext cx="1078835" cy="1514294"/>
          </a:xfrm>
          <a:prstGeom prst="wedgeRectCallou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Speech Bubble: Rectangle 13">
            <a:extLst>
              <a:ext uri="{FF2B5EF4-FFF2-40B4-BE49-F238E27FC236}">
                <a16:creationId xmlns:a16="http://schemas.microsoft.com/office/drawing/2014/main" id="{018FB163-A1B2-41AA-A060-060E9688FB9B}"/>
              </a:ext>
            </a:extLst>
          </p:cNvPr>
          <p:cNvSpPr/>
          <p:nvPr/>
        </p:nvSpPr>
        <p:spPr>
          <a:xfrm rot="5400000" flipV="1">
            <a:off x="771614" y="3417579"/>
            <a:ext cx="1078835" cy="1514294"/>
          </a:xfrm>
          <a:prstGeom prst="wedgeRect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Speech Bubble: Rectangle 14">
            <a:extLst>
              <a:ext uri="{FF2B5EF4-FFF2-40B4-BE49-F238E27FC236}">
                <a16:creationId xmlns:a16="http://schemas.microsoft.com/office/drawing/2014/main" id="{C5B50158-D881-4B37-8D6B-AE5855B38A1F}"/>
              </a:ext>
            </a:extLst>
          </p:cNvPr>
          <p:cNvSpPr/>
          <p:nvPr/>
        </p:nvSpPr>
        <p:spPr>
          <a:xfrm rot="5400000">
            <a:off x="7238000" y="982949"/>
            <a:ext cx="1078835" cy="1514294"/>
          </a:xfrm>
          <a:prstGeom prst="wedgeRect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Speech Bubble: Rectangle 15">
            <a:extLst>
              <a:ext uri="{FF2B5EF4-FFF2-40B4-BE49-F238E27FC236}">
                <a16:creationId xmlns:a16="http://schemas.microsoft.com/office/drawing/2014/main" id="{B430AE62-B685-451C-8116-81C936B5A07A}"/>
              </a:ext>
            </a:extLst>
          </p:cNvPr>
          <p:cNvSpPr/>
          <p:nvPr/>
        </p:nvSpPr>
        <p:spPr>
          <a:xfrm rot="5400000">
            <a:off x="7238000" y="2200265"/>
            <a:ext cx="1078835" cy="1514294"/>
          </a:xfrm>
          <a:prstGeom prst="wedgeRectCallout">
            <a:avLst/>
          </a:prstGeom>
          <a:solidFill>
            <a:srgbClr val="F3B1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Speech Bubble: Rectangle 16">
            <a:extLst>
              <a:ext uri="{FF2B5EF4-FFF2-40B4-BE49-F238E27FC236}">
                <a16:creationId xmlns:a16="http://schemas.microsoft.com/office/drawing/2014/main" id="{FDBD2CDC-56E0-418F-9F08-43C756F09330}"/>
              </a:ext>
            </a:extLst>
          </p:cNvPr>
          <p:cNvSpPr/>
          <p:nvPr/>
        </p:nvSpPr>
        <p:spPr>
          <a:xfrm rot="5400000">
            <a:off x="7237999" y="3408722"/>
            <a:ext cx="1078835" cy="1514294"/>
          </a:xfrm>
          <a:prstGeom prst="wedgeRectCallou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a:extLst>
              <a:ext uri="{FF2B5EF4-FFF2-40B4-BE49-F238E27FC236}">
                <a16:creationId xmlns:a16="http://schemas.microsoft.com/office/drawing/2014/main" id="{2E714D91-354B-4AB1-8F13-B7460A81E3DD}"/>
              </a:ext>
            </a:extLst>
          </p:cNvPr>
          <p:cNvSpPr txBox="1"/>
          <p:nvPr/>
        </p:nvSpPr>
        <p:spPr>
          <a:xfrm>
            <a:off x="609435" y="1324597"/>
            <a:ext cx="1514295" cy="830997"/>
          </a:xfrm>
          <a:prstGeom prst="rect">
            <a:avLst/>
          </a:prstGeom>
          <a:noFill/>
        </p:spPr>
        <p:txBody>
          <a:bodyPr wrap="square">
            <a:spAutoFit/>
          </a:bodyPr>
          <a:lstStyle/>
          <a:p>
            <a:r>
              <a:rPr lang="vi-VN" sz="2000" dirty="0">
                <a:solidFill>
                  <a:srgbClr val="8E6C00"/>
                </a:solidFill>
                <a:latin typeface="Verdana" panose="020B0604030504040204" pitchFamily="34" charset="0"/>
                <a:ea typeface="Verdana" panose="020B0604030504040204" pitchFamily="34" charset="0"/>
                <a:cs typeface="Times New Roman" panose="02020603050405020304" pitchFamily="18" charset="0"/>
              </a:rPr>
              <a:t>V</a:t>
            </a:r>
            <a:r>
              <a:rPr lang="vi-VN" sz="2000" dirty="0">
                <a:solidFill>
                  <a:srgbClr val="8E6C00"/>
                </a:solidFill>
                <a:effectLst/>
                <a:latin typeface="Verdana" panose="020B0604030504040204" pitchFamily="34" charset="0"/>
                <a:ea typeface="Verdana" panose="020B0604030504040204" pitchFamily="34" charset="0"/>
                <a:cs typeface="Times New Roman" panose="02020603050405020304" pitchFamily="18" charset="0"/>
              </a:rPr>
              <a:t>àng </a:t>
            </a:r>
          </a:p>
          <a:p>
            <a:r>
              <a:rPr lang="vi-VN" sz="1400" dirty="0">
                <a:solidFill>
                  <a:srgbClr val="8E6C00"/>
                </a:solidFill>
                <a:effectLst/>
                <a:latin typeface="Verdana" panose="020B0604030504040204" pitchFamily="34" charset="0"/>
                <a:ea typeface="Verdana" panose="020B0604030504040204" pitchFamily="34" charset="0"/>
                <a:cs typeface="Times New Roman" panose="02020603050405020304" pitchFamily="18" charset="0"/>
              </a:rPr>
              <a:t>Bioflavonoid </a:t>
            </a:r>
          </a:p>
          <a:p>
            <a:r>
              <a:rPr lang="vi-VN" sz="1400" dirty="0">
                <a:solidFill>
                  <a:srgbClr val="8E6C00"/>
                </a:solidFill>
                <a:effectLst/>
                <a:latin typeface="Verdana" panose="020B0604030504040204" pitchFamily="34" charset="0"/>
                <a:ea typeface="Verdana" panose="020B0604030504040204" pitchFamily="34" charset="0"/>
                <a:cs typeface="Times New Roman" panose="02020603050405020304" pitchFamily="18" charset="0"/>
              </a:rPr>
              <a:t>Limonene</a:t>
            </a:r>
          </a:p>
        </p:txBody>
      </p:sp>
      <p:sp>
        <p:nvSpPr>
          <p:cNvPr id="21" name="TextBox 20">
            <a:extLst>
              <a:ext uri="{FF2B5EF4-FFF2-40B4-BE49-F238E27FC236}">
                <a16:creationId xmlns:a16="http://schemas.microsoft.com/office/drawing/2014/main" id="{310DADE6-B4F3-4A21-BCF5-2AAD3B175F42}"/>
              </a:ext>
            </a:extLst>
          </p:cNvPr>
          <p:cNvSpPr txBox="1"/>
          <p:nvPr/>
        </p:nvSpPr>
        <p:spPr>
          <a:xfrm>
            <a:off x="2224980" y="1370763"/>
            <a:ext cx="753960"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C</a:t>
            </a:r>
            <a:r>
              <a:rPr lang="vi-VN" sz="900" dirty="0">
                <a:effectLst/>
                <a:latin typeface="Verdana" panose="020B0604030504040204" pitchFamily="34" charset="0"/>
                <a:ea typeface="Verdana" panose="020B0604030504040204" pitchFamily="34" charset="0"/>
                <a:cs typeface="Times New Roman" panose="02020603050405020304" pitchFamily="18" charset="0"/>
              </a:rPr>
              <a:t>hống oxy hóa </a:t>
            </a:r>
          </a:p>
        </p:txBody>
      </p:sp>
      <p:sp>
        <p:nvSpPr>
          <p:cNvPr id="22" name="TextBox 21">
            <a:extLst>
              <a:ext uri="{FF2B5EF4-FFF2-40B4-BE49-F238E27FC236}">
                <a16:creationId xmlns:a16="http://schemas.microsoft.com/office/drawing/2014/main" id="{0FDD5D08-838C-47F1-B469-7D1C725356AD}"/>
              </a:ext>
            </a:extLst>
          </p:cNvPr>
          <p:cNvSpPr txBox="1"/>
          <p:nvPr/>
        </p:nvSpPr>
        <p:spPr>
          <a:xfrm>
            <a:off x="6157861" y="4163306"/>
            <a:ext cx="859701"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Ngăn ngừa lão hóa</a:t>
            </a:r>
            <a:endParaRPr lang="vi-VN"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7541D147-EF68-4216-BE29-090D94AFE4DE}"/>
              </a:ext>
            </a:extLst>
          </p:cNvPr>
          <p:cNvSpPr txBox="1"/>
          <p:nvPr/>
        </p:nvSpPr>
        <p:spPr>
          <a:xfrm>
            <a:off x="6070559" y="2798611"/>
            <a:ext cx="859701"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Tăng cường miễn dịch</a:t>
            </a:r>
            <a:endParaRPr lang="vi-VN"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2934301-E625-41B0-B35A-3BCAF0C279B2}"/>
              </a:ext>
            </a:extLst>
          </p:cNvPr>
          <p:cNvSpPr txBox="1"/>
          <p:nvPr/>
        </p:nvSpPr>
        <p:spPr>
          <a:xfrm>
            <a:off x="5364088" y="1062199"/>
            <a:ext cx="979430"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N</a:t>
            </a:r>
            <a:r>
              <a:rPr lang="vi-VN" sz="900">
                <a:latin typeface="Verdana" panose="020B0604030504040204" pitchFamily="34" charset="0"/>
                <a:ea typeface="Verdana" panose="020B0604030504040204" pitchFamily="34" charset="0"/>
                <a:cs typeface="Times New Roman" panose="02020603050405020304" pitchFamily="18" charset="0"/>
              </a:rPr>
              <a:t>găn </a:t>
            </a:r>
            <a:r>
              <a:rPr lang="vi-VN" sz="900" dirty="0">
                <a:latin typeface="Verdana" panose="020B0604030504040204" pitchFamily="34" charset="0"/>
                <a:ea typeface="Verdana" panose="020B0604030504040204" pitchFamily="34" charset="0"/>
                <a:cs typeface="Times New Roman" panose="02020603050405020304" pitchFamily="18" charset="0"/>
              </a:rPr>
              <a:t>ngừa ung thư</a:t>
            </a:r>
            <a:endParaRPr lang="vi-VN"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0F7162D-A602-4240-A663-A7CCE75CA3DA}"/>
              </a:ext>
            </a:extLst>
          </p:cNvPr>
          <p:cNvSpPr txBox="1"/>
          <p:nvPr/>
        </p:nvSpPr>
        <p:spPr>
          <a:xfrm>
            <a:off x="2248029" y="4126183"/>
            <a:ext cx="859700"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C</a:t>
            </a:r>
            <a:r>
              <a:rPr lang="vi-VN" sz="900">
                <a:latin typeface="Verdana" panose="020B0604030504040204" pitchFamily="34" charset="0"/>
                <a:ea typeface="Verdana" panose="020B0604030504040204" pitchFamily="34" charset="0"/>
                <a:cs typeface="Times New Roman" panose="02020603050405020304" pitchFamily="18" charset="0"/>
              </a:rPr>
              <a:t>hống </a:t>
            </a:r>
            <a:r>
              <a:rPr lang="vi-VN" sz="900" dirty="0">
                <a:latin typeface="Verdana" panose="020B0604030504040204" pitchFamily="34" charset="0"/>
                <a:ea typeface="Verdana" panose="020B0604030504040204" pitchFamily="34" charset="0"/>
                <a:cs typeface="Times New Roman" panose="02020603050405020304" pitchFamily="18" charset="0"/>
              </a:rPr>
              <a:t>viêm nhiễm </a:t>
            </a:r>
            <a:endParaRPr lang="vi-VN"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372965F0-4FC8-48A8-AD3B-664913902FF6}"/>
              </a:ext>
            </a:extLst>
          </p:cNvPr>
          <p:cNvSpPr txBox="1"/>
          <p:nvPr/>
        </p:nvSpPr>
        <p:spPr>
          <a:xfrm>
            <a:off x="2248029" y="2371746"/>
            <a:ext cx="753961" cy="369332"/>
          </a:xfrm>
          <a:prstGeom prst="rect">
            <a:avLst/>
          </a:prstGeom>
          <a:solidFill>
            <a:schemeClr val="bg1"/>
          </a:solidFill>
        </p:spPr>
        <p:txBody>
          <a:bodyPr wrap="square">
            <a:spAutoFit/>
          </a:bodyPr>
          <a:lstStyle/>
          <a:p>
            <a:pPr algn="ctr"/>
            <a:r>
              <a:rPr lang="vi-VN" sz="900" dirty="0">
                <a:latin typeface="Verdana" panose="020B0604030504040204" pitchFamily="34" charset="0"/>
                <a:ea typeface="Verdana" panose="020B0604030504040204" pitchFamily="34" charset="0"/>
                <a:cs typeface="Times New Roman" panose="02020603050405020304" pitchFamily="18" charset="0"/>
              </a:rPr>
              <a:t>Bảo vệ tim mạch </a:t>
            </a:r>
            <a:endParaRPr lang="vi-VN"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76AFC541-9B4C-4877-ABC0-6A9E69EBCAC2}"/>
              </a:ext>
            </a:extLst>
          </p:cNvPr>
          <p:cNvSpPr txBox="1"/>
          <p:nvPr/>
        </p:nvSpPr>
        <p:spPr>
          <a:xfrm>
            <a:off x="671668" y="2525184"/>
            <a:ext cx="1514295" cy="830997"/>
          </a:xfrm>
          <a:prstGeom prst="rect">
            <a:avLst/>
          </a:prstGeom>
          <a:noFill/>
        </p:spPr>
        <p:txBody>
          <a:bodyPr wrap="square">
            <a:spAutoFit/>
          </a:bodyPr>
          <a:lstStyle/>
          <a:p>
            <a:r>
              <a:rPr lang="vi-VN" sz="2000" dirty="0">
                <a:solidFill>
                  <a:schemeClr val="bg1"/>
                </a:solidFill>
                <a:latin typeface="Verdana" panose="020B0604030504040204" pitchFamily="34" charset="0"/>
                <a:ea typeface="Verdana" panose="020B0604030504040204" pitchFamily="34" charset="0"/>
                <a:cs typeface="Times New Roman" panose="02020603050405020304" pitchFamily="18" charset="0"/>
              </a:rPr>
              <a:t>Xanh lục </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Diệp Lục </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Lutein</a:t>
            </a:r>
          </a:p>
        </p:txBody>
      </p:sp>
      <p:sp>
        <p:nvSpPr>
          <p:cNvPr id="28" name="TextBox 27">
            <a:extLst>
              <a:ext uri="{FF2B5EF4-FFF2-40B4-BE49-F238E27FC236}">
                <a16:creationId xmlns:a16="http://schemas.microsoft.com/office/drawing/2014/main" id="{EDE3D5C6-4BC7-4AC8-BC14-0DB56C78241E}"/>
              </a:ext>
            </a:extLst>
          </p:cNvPr>
          <p:cNvSpPr txBox="1"/>
          <p:nvPr/>
        </p:nvSpPr>
        <p:spPr>
          <a:xfrm>
            <a:off x="7132522" y="2523925"/>
            <a:ext cx="1514295" cy="830997"/>
          </a:xfrm>
          <a:prstGeom prst="rect">
            <a:avLst/>
          </a:prstGeom>
          <a:noFill/>
        </p:spPr>
        <p:txBody>
          <a:bodyPr wrap="square">
            <a:spAutoFit/>
          </a:bodyPr>
          <a:lstStyle/>
          <a:p>
            <a:r>
              <a:rPr lang="vi-VN" sz="2000" dirty="0">
                <a:solidFill>
                  <a:schemeClr val="bg1"/>
                </a:solidFill>
                <a:latin typeface="Verdana" panose="020B0604030504040204" pitchFamily="34" charset="0"/>
                <a:ea typeface="Verdana" panose="020B0604030504040204" pitchFamily="34" charset="0"/>
                <a:cs typeface="Times New Roman" panose="02020603050405020304" pitchFamily="18" charset="0"/>
              </a:rPr>
              <a:t>C</a:t>
            </a:r>
            <a:r>
              <a:rPr lang="pt-BR" sz="2000" dirty="0">
                <a:solidFill>
                  <a:schemeClr val="bg1"/>
                </a:solidFill>
                <a:latin typeface="Verdana" panose="020B0604030504040204" pitchFamily="34" charset="0"/>
                <a:ea typeface="Verdana" panose="020B0604030504040204" pitchFamily="34" charset="0"/>
                <a:cs typeface="Times New Roman" panose="02020603050405020304" pitchFamily="18" charset="0"/>
              </a:rPr>
              <a:t>am</a:t>
            </a:r>
          </a:p>
          <a:p>
            <a:r>
              <a:rPr lang="pt-BR"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Beta Caroten</a:t>
            </a:r>
          </a:p>
          <a:p>
            <a:r>
              <a:rPr lang="pt-BR"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Lutein</a:t>
            </a:r>
          </a:p>
        </p:txBody>
      </p:sp>
      <p:sp>
        <p:nvSpPr>
          <p:cNvPr id="29" name="TextBox 28">
            <a:extLst>
              <a:ext uri="{FF2B5EF4-FFF2-40B4-BE49-F238E27FC236}">
                <a16:creationId xmlns:a16="http://schemas.microsoft.com/office/drawing/2014/main" id="{70F44DC9-C48B-4F4C-AB14-D218CF143A9D}"/>
              </a:ext>
            </a:extLst>
          </p:cNvPr>
          <p:cNvSpPr txBox="1"/>
          <p:nvPr/>
        </p:nvSpPr>
        <p:spPr>
          <a:xfrm>
            <a:off x="7200289" y="1320571"/>
            <a:ext cx="1116128" cy="830997"/>
          </a:xfrm>
          <a:prstGeom prst="rect">
            <a:avLst/>
          </a:prstGeom>
          <a:noFill/>
        </p:spPr>
        <p:txBody>
          <a:bodyPr wrap="square">
            <a:spAutoFit/>
          </a:bodyPr>
          <a:lstStyle/>
          <a:p>
            <a:r>
              <a:rPr lang="vi-VN" sz="2000" dirty="0">
                <a:solidFill>
                  <a:schemeClr val="bg1"/>
                </a:solidFill>
                <a:latin typeface="Verdana" panose="020B0604030504040204" pitchFamily="34" charset="0"/>
                <a:ea typeface="Verdana" panose="020B0604030504040204" pitchFamily="34" charset="0"/>
                <a:cs typeface="Times New Roman" panose="02020603050405020304" pitchFamily="18" charset="0"/>
              </a:rPr>
              <a:t>Đỏ </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Lycopene</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Capsaicin</a:t>
            </a:r>
          </a:p>
        </p:txBody>
      </p:sp>
      <p:sp>
        <p:nvSpPr>
          <p:cNvPr id="30" name="TextBox 29">
            <a:extLst>
              <a:ext uri="{FF2B5EF4-FFF2-40B4-BE49-F238E27FC236}">
                <a16:creationId xmlns:a16="http://schemas.microsoft.com/office/drawing/2014/main" id="{D6EC7D16-A382-449C-811C-EE0428897E96}"/>
              </a:ext>
            </a:extLst>
          </p:cNvPr>
          <p:cNvSpPr txBox="1"/>
          <p:nvPr/>
        </p:nvSpPr>
        <p:spPr>
          <a:xfrm>
            <a:off x="664502" y="3651506"/>
            <a:ext cx="1514295" cy="1046440"/>
          </a:xfrm>
          <a:prstGeom prst="rect">
            <a:avLst/>
          </a:prstGeom>
          <a:noFill/>
        </p:spPr>
        <p:txBody>
          <a:bodyPr wrap="square">
            <a:spAutoFit/>
          </a:bodyPr>
          <a:lstStyle/>
          <a:p>
            <a:r>
              <a:rPr lang="vi-VN" sz="2000" dirty="0">
                <a:latin typeface="Verdana" panose="020B0604030504040204" pitchFamily="34" charset="0"/>
                <a:ea typeface="Verdana" panose="020B0604030504040204" pitchFamily="34" charset="0"/>
                <a:cs typeface="Times New Roman" panose="02020603050405020304" pitchFamily="18" charset="0"/>
              </a:rPr>
              <a:t>Trắng</a:t>
            </a:r>
          </a:p>
          <a:p>
            <a:r>
              <a:rPr lang="vi-VN" sz="1400" dirty="0">
                <a:latin typeface="Verdana" panose="020B0604030504040204" pitchFamily="34" charset="0"/>
                <a:ea typeface="Verdana" panose="020B0604030504040204" pitchFamily="34" charset="0"/>
                <a:cs typeface="Times New Roman" panose="02020603050405020304" pitchFamily="18" charset="0"/>
              </a:rPr>
              <a:t>Allicin</a:t>
            </a:r>
          </a:p>
          <a:p>
            <a:r>
              <a:rPr lang="vi-VN" sz="1400" dirty="0">
                <a:latin typeface="Verdana" panose="020B0604030504040204" pitchFamily="34" charset="0"/>
                <a:ea typeface="Verdana" panose="020B0604030504040204" pitchFamily="34" charset="0"/>
                <a:cs typeface="Times New Roman" panose="02020603050405020304" pitchFamily="18" charset="0"/>
              </a:rPr>
              <a:t>Gingerol</a:t>
            </a:r>
          </a:p>
          <a:p>
            <a:r>
              <a:rPr lang="vi-VN" sz="1400" dirty="0">
                <a:latin typeface="Verdana" panose="020B0604030504040204" pitchFamily="34" charset="0"/>
                <a:ea typeface="Verdana" panose="020B0604030504040204" pitchFamily="34" charset="0"/>
                <a:cs typeface="Times New Roman" panose="02020603050405020304" pitchFamily="18" charset="0"/>
              </a:rPr>
              <a:t>Quercetin</a:t>
            </a:r>
          </a:p>
        </p:txBody>
      </p:sp>
      <p:sp>
        <p:nvSpPr>
          <p:cNvPr id="31" name="TextBox 30">
            <a:extLst>
              <a:ext uri="{FF2B5EF4-FFF2-40B4-BE49-F238E27FC236}">
                <a16:creationId xmlns:a16="http://schemas.microsoft.com/office/drawing/2014/main" id="{B125689B-D408-4095-A891-823D12B1AC63}"/>
              </a:ext>
            </a:extLst>
          </p:cNvPr>
          <p:cNvSpPr txBox="1"/>
          <p:nvPr/>
        </p:nvSpPr>
        <p:spPr>
          <a:xfrm>
            <a:off x="7108698" y="3701641"/>
            <a:ext cx="1514295" cy="830997"/>
          </a:xfrm>
          <a:prstGeom prst="rect">
            <a:avLst/>
          </a:prstGeom>
          <a:noFill/>
        </p:spPr>
        <p:txBody>
          <a:bodyPr wrap="square">
            <a:spAutoFit/>
          </a:bodyPr>
          <a:lstStyle/>
          <a:p>
            <a:r>
              <a:rPr lang="vi-VN" sz="2000" dirty="0">
                <a:solidFill>
                  <a:schemeClr val="bg1"/>
                </a:solidFill>
                <a:latin typeface="Verdana" panose="020B0604030504040204" pitchFamily="34" charset="0"/>
                <a:ea typeface="Verdana" panose="020B0604030504040204" pitchFamily="34" charset="0"/>
                <a:cs typeface="Times New Roman" panose="02020603050405020304" pitchFamily="18" charset="0"/>
              </a:rPr>
              <a:t>Lam, tím </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Anthocyanin</a:t>
            </a:r>
          </a:p>
          <a:p>
            <a:r>
              <a:rPr lang="vi-VN"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Polyphenol</a:t>
            </a:r>
          </a:p>
        </p:txBody>
      </p:sp>
      <p:pic>
        <p:nvPicPr>
          <p:cNvPr id="32" name="Picture 31">
            <a:extLst>
              <a:ext uri="{FF2B5EF4-FFF2-40B4-BE49-F238E27FC236}">
                <a16:creationId xmlns:a16="http://schemas.microsoft.com/office/drawing/2014/main" id="{5F75D718-3372-421A-887C-EB5C1F860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1" y="0"/>
            <a:ext cx="939181" cy="765630"/>
          </a:xfrm>
          <a:prstGeom prst="rect">
            <a:avLst/>
          </a:prstGeom>
        </p:spPr>
      </p:pic>
    </p:spTree>
    <p:extLst>
      <p:ext uri="{BB962C8B-B14F-4D97-AF65-F5344CB8AC3E}">
        <p14:creationId xmlns:p14="http://schemas.microsoft.com/office/powerpoint/2010/main" val="2231466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F794246F-A95D-4489-AA10-5871F5D53A1C"/>
  <p:tag name="ISPRING_SCORM_RATE_SLIDES" val="1"/>
  <p:tag name="ISPRINGONLINEFOLDERID" val="0"/>
  <p:tag name="ISPRINGONLINEFOLDERPATH" val="Content List"/>
  <p:tag name="ISPRINGCLOUDFOLDERID" val="0"/>
  <p:tag name="ISPRINGCLOUDFOLDERPATH" val="Repository"/>
  <p:tag name="ISPRING_PLAYERS_CUSTOMIZATION" val="UEsDBBQAAgAIAGFk6k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YWTq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hZOp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hZOp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Fk6k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hZOp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hZOp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Fk6k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YmTq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Jk6kgrC8BtSgAAAGsAAAAbAAAAdW5pdmVyc2FsL3VuaXZlcnNhbC5wbmcueG1ss7GvyM1RKEstKs7Mz7NVMtQzULK34+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AgAAVQoAACEAAAAAAAAAAQAAAAAAyAgAAHVuaXZlcnNhbC9mbGFzaF9za2luX3NldHRpbmdzLnhtbFBLAQIAABQAAgAIAGFk6kiEW/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4546A"/>
      </a:dk2>
      <a:lt2>
        <a:srgbClr val="E7E6E6"/>
      </a:lt2>
      <a:accent1>
        <a:srgbClr val="009900"/>
      </a:accent1>
      <a:accent2>
        <a:srgbClr val="7BC043"/>
      </a:accent2>
      <a:accent3>
        <a:srgbClr val="009900"/>
      </a:accent3>
      <a:accent4>
        <a:srgbClr val="7BC043"/>
      </a:accent4>
      <a:accent5>
        <a:srgbClr val="009900"/>
      </a:accent5>
      <a:accent6>
        <a:srgbClr val="7BC043"/>
      </a:accent6>
      <a:hlink>
        <a:srgbClr val="0563C1"/>
      </a:hlink>
      <a:folHlink>
        <a:srgbClr val="954F72"/>
      </a:folHlink>
    </a:clrScheme>
    <a:fontScheme name="模板">
      <a:majorFont>
        <a:latin typeface="华文细黑"/>
        <a:ea typeface="华文细黑"/>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2893</Words>
  <Application>Microsoft Office PowerPoint</Application>
  <PresentationFormat>Tùy chỉnh</PresentationFormat>
  <Paragraphs>314</Paragraphs>
  <Slides>28</Slides>
  <Notes>19</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28</vt:i4>
      </vt:variant>
    </vt:vector>
  </HeadingPairs>
  <TitlesOfParts>
    <vt:vector size="40" baseType="lpstr">
      <vt:lpstr>Arial Unicode MS</vt:lpstr>
      <vt:lpstr>Gill Sans</vt:lpstr>
      <vt:lpstr>Helvetica Light</vt:lpstr>
      <vt:lpstr>微軟正黑體</vt:lpstr>
      <vt:lpstr>华文细黑</vt:lpstr>
      <vt:lpstr>Arial</vt:lpstr>
      <vt:lpstr>Calibri</vt:lpstr>
      <vt:lpstr>Open Sans</vt:lpstr>
      <vt:lpstr>UVN Mau Tim 2</vt:lpstr>
      <vt:lpstr>UVN Van Chuong</vt:lpstr>
      <vt:lpstr>Verdana</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Người sáng lập và triết lý kinh doanh </vt:lpstr>
      <vt:lpstr>Giá trị cốt lõi</vt:lpstr>
      <vt:lpstr>Các giải thưởng</vt:lpstr>
      <vt:lpstr>Bản trình bày PowerPoint</vt:lpstr>
      <vt:lpstr>Bản trình bày PowerPoint</vt:lpstr>
      <vt:lpstr>Bản trình bày PowerPoint</vt:lpstr>
      <vt:lpstr>Bản trình bày PowerPoint</vt:lpstr>
      <vt:lpstr>Bản trình bày PowerPoint</vt:lpstr>
      <vt:lpstr>Báo cáo SGS về An toàn thực phẩm Không chứa các chất có hại cho sức khỏe</vt:lpstr>
      <vt:lpstr>Bản trình bày PowerPoint</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Vu Darren</cp:lastModifiedBy>
  <cp:revision>91</cp:revision>
  <dcterms:created xsi:type="dcterms:W3CDTF">2015-11-13T02:17:51Z</dcterms:created>
  <dcterms:modified xsi:type="dcterms:W3CDTF">2021-12-18T04:11:38Z</dcterms:modified>
</cp:coreProperties>
</file>